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Barlow"/>
      <p:regular r:id="rId22"/>
    </p:embeddedFont>
    <p:embeddedFont>
      <p:font typeface="Barlow"/>
      <p:regular r:id="rId23"/>
    </p:embeddedFont>
    <p:embeddedFont>
      <p:font typeface="Barlow"/>
      <p:regular r:id="rId24"/>
    </p:embeddedFont>
    <p:embeddedFont>
      <p:font typeface="Barlow"/>
      <p:regular r:id="rId25"/>
    </p:embeddedFont>
    <p:embeddedFont>
      <p:font typeface="Montserrat"/>
      <p:regular r:id="rId26"/>
    </p:embeddedFont>
    <p:embeddedFont>
      <p:font typeface="Montserrat"/>
      <p:regular r:id="rId27"/>
    </p:embeddedFont>
    <p:embeddedFont>
      <p:font typeface="Montserrat"/>
      <p:regular r:id="rId28"/>
    </p:embeddedFont>
    <p:embeddedFont>
      <p:font typeface="Montserrat"/>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slideLayout" Target="../slideLayouts/slideLayout12.xml"/><Relationship Id="rId1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slideLayout" Target="../slideLayouts/slideLayout13.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2894171"/>
            <a:ext cx="7627382" cy="1247061"/>
          </a:xfrm>
          <a:prstGeom prst="rect">
            <a:avLst/>
          </a:prstGeom>
          <a:noFill/>
          <a:ln/>
        </p:spPr>
        <p:txBody>
          <a:bodyPr wrap="squar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ITIL 4 Foundation Exam Study Guide</a:t>
            </a:r>
            <a:endParaRPr lang="en-US" sz="3900" dirty="0"/>
          </a:p>
        </p:txBody>
      </p:sp>
      <p:sp>
        <p:nvSpPr>
          <p:cNvPr id="4" name="Text 1"/>
          <p:cNvSpPr/>
          <p:nvPr/>
        </p:nvSpPr>
        <p:spPr>
          <a:xfrm>
            <a:off x="758309" y="4425553"/>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Your targeted revision guide based on exam performance analysis. This comprehensive study resource focuses intensively on your weakest areas while reinforcing stronger topics to ensure exam success.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75403"/>
          </a:xfrm>
          <a:prstGeom prst="rect">
            <a:avLst/>
          </a:prstGeom>
        </p:spPr>
      </p:pic>
      <p:sp>
        <p:nvSpPr>
          <p:cNvPr id="3" name="Text 0"/>
          <p:cNvSpPr/>
          <p:nvPr/>
        </p:nvSpPr>
        <p:spPr>
          <a:xfrm>
            <a:off x="693420" y="2643783"/>
            <a:ext cx="5789652" cy="570309"/>
          </a:xfrm>
          <a:prstGeom prst="rect">
            <a:avLst/>
          </a:prstGeom>
          <a:noFill/>
          <a:ln/>
        </p:spPr>
        <p:txBody>
          <a:bodyPr wrap="none" lIns="0" tIns="0" rIns="0" bIns="0" rtlCol="0" anchor="t"/>
          <a:lstStyle/>
          <a:p>
            <a:pPr algn="l"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Additional Key ITIL Practices</a:t>
            </a:r>
            <a:endParaRPr lang="en-US" sz="3550" dirty="0"/>
          </a:p>
        </p:txBody>
      </p:sp>
      <p:sp>
        <p:nvSpPr>
          <p:cNvPr id="4" name="Shape 1"/>
          <p:cNvSpPr/>
          <p:nvPr/>
        </p:nvSpPr>
        <p:spPr>
          <a:xfrm>
            <a:off x="7303770" y="3474125"/>
            <a:ext cx="22860" cy="4279583"/>
          </a:xfrm>
          <a:prstGeom prst="roundRect">
            <a:avLst>
              <a:gd name="adj" fmla="val 1137576"/>
            </a:avLst>
          </a:prstGeom>
          <a:solidFill>
            <a:srgbClr val="BACFDD"/>
          </a:solidFill>
          <a:ln/>
        </p:spPr>
      </p:sp>
      <p:sp>
        <p:nvSpPr>
          <p:cNvPr id="5" name="Shape 2"/>
          <p:cNvSpPr/>
          <p:nvPr/>
        </p:nvSpPr>
        <p:spPr>
          <a:xfrm>
            <a:off x="6622971" y="3657719"/>
            <a:ext cx="520065" cy="22860"/>
          </a:xfrm>
          <a:prstGeom prst="roundRect">
            <a:avLst>
              <a:gd name="adj" fmla="val 1137576"/>
            </a:avLst>
          </a:prstGeom>
          <a:solidFill>
            <a:srgbClr val="BACFDD"/>
          </a:solidFill>
          <a:ln/>
        </p:spPr>
      </p:sp>
      <p:sp>
        <p:nvSpPr>
          <p:cNvPr id="6" name="Shape 3"/>
          <p:cNvSpPr/>
          <p:nvPr/>
        </p:nvSpPr>
        <p:spPr>
          <a:xfrm>
            <a:off x="7120176" y="3474125"/>
            <a:ext cx="390049" cy="390049"/>
          </a:xfrm>
          <a:prstGeom prst="roundRect">
            <a:avLst>
              <a:gd name="adj" fmla="val 66671"/>
            </a:avLst>
          </a:prstGeom>
          <a:solidFill>
            <a:srgbClr val="D4E9F7"/>
          </a:solidFill>
          <a:ln w="7620">
            <a:solidFill>
              <a:srgbClr val="BACFDD"/>
            </a:solidFill>
            <a:prstDash val="solid"/>
          </a:ln>
        </p:spPr>
      </p:sp>
      <p:sp>
        <p:nvSpPr>
          <p:cNvPr id="7" name="Text 4"/>
          <p:cNvSpPr/>
          <p:nvPr/>
        </p:nvSpPr>
        <p:spPr>
          <a:xfrm>
            <a:off x="7178338" y="3498116"/>
            <a:ext cx="273725" cy="342067"/>
          </a:xfrm>
          <a:prstGeom prst="rect">
            <a:avLst/>
          </a:prstGeom>
          <a:noFill/>
          <a:ln/>
        </p:spPr>
        <p:txBody>
          <a:bodyPr wrap="none" lIns="0" tIns="0" rIns="0" bIns="0" rtlCol="0" anchor="t"/>
          <a:lstStyle/>
          <a:p>
            <a:pPr algn="ctr" indent="0" marL="0">
              <a:lnSpc>
                <a:spcPts val="2150"/>
              </a:lnSpc>
              <a:buNone/>
            </a:pPr>
            <a:r>
              <a:rPr lang="en-US" sz="2150" b="1" dirty="0">
                <a:solidFill>
                  <a:srgbClr val="384653"/>
                </a:solidFill>
                <a:latin typeface="Barlow Bold" pitchFamily="34" charset="0"/>
                <a:ea typeface="Barlow Bold" pitchFamily="34" charset="-122"/>
                <a:cs typeface="Barlow Bold" pitchFamily="34" charset="-120"/>
              </a:rPr>
              <a:t>1</a:t>
            </a:r>
            <a:endParaRPr lang="en-US" sz="2150" dirty="0"/>
          </a:p>
        </p:txBody>
      </p:sp>
      <p:sp>
        <p:nvSpPr>
          <p:cNvPr id="8" name="Text 5"/>
          <p:cNvSpPr/>
          <p:nvPr/>
        </p:nvSpPr>
        <p:spPr>
          <a:xfrm>
            <a:off x="3739872" y="3533656"/>
            <a:ext cx="2708553" cy="285155"/>
          </a:xfrm>
          <a:prstGeom prst="rect">
            <a:avLst/>
          </a:prstGeom>
          <a:noFill/>
          <a:ln/>
        </p:spPr>
        <p:txBody>
          <a:bodyPr wrap="none" lIns="0" tIns="0" rIns="0" bIns="0" rtlCol="0" anchor="t"/>
          <a:lstStyle/>
          <a:p>
            <a:pPr algn="r"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Service Level Management</a:t>
            </a:r>
            <a:endParaRPr lang="en-US" sz="1750" dirty="0"/>
          </a:p>
        </p:txBody>
      </p:sp>
      <p:sp>
        <p:nvSpPr>
          <p:cNvPr id="9" name="Text 6"/>
          <p:cNvSpPr/>
          <p:nvPr/>
        </p:nvSpPr>
        <p:spPr>
          <a:xfrm>
            <a:off x="693420" y="3922752"/>
            <a:ext cx="5755005" cy="831890"/>
          </a:xfrm>
          <a:prstGeom prst="rect">
            <a:avLst/>
          </a:prstGeom>
          <a:noFill/>
          <a:ln/>
        </p:spPr>
        <p:txBody>
          <a:bodyPr wrap="square" lIns="0" tIns="0" rIns="0" bIns="0" rtlCol="0" anchor="t"/>
          <a:lstStyle/>
          <a:p>
            <a:pPr algn="r" indent="0" marL="0">
              <a:lnSpc>
                <a:spcPts val="2150"/>
              </a:lnSpc>
              <a:buNone/>
            </a:pPr>
            <a:r>
              <a:rPr lang="en-US" sz="1350" dirty="0">
                <a:solidFill>
                  <a:srgbClr val="384653"/>
                </a:solidFill>
                <a:latin typeface="Montserrat" pitchFamily="34" charset="0"/>
                <a:ea typeface="Montserrat" pitchFamily="34" charset="-122"/>
                <a:cs typeface="Montserrat" pitchFamily="34" charset="-120"/>
              </a:rPr>
              <a:t>Set clear business-based targets for service performance and ensure delivery against these targets is properly measured and managed</a:t>
            </a:r>
            <a:endParaRPr lang="en-US" sz="1350" dirty="0"/>
          </a:p>
        </p:txBody>
      </p:sp>
      <p:sp>
        <p:nvSpPr>
          <p:cNvPr id="10" name="Shape 7"/>
          <p:cNvSpPr/>
          <p:nvPr/>
        </p:nvSpPr>
        <p:spPr>
          <a:xfrm>
            <a:off x="7487364" y="4697849"/>
            <a:ext cx="520065" cy="22860"/>
          </a:xfrm>
          <a:prstGeom prst="roundRect">
            <a:avLst>
              <a:gd name="adj" fmla="val 1137576"/>
            </a:avLst>
          </a:prstGeom>
          <a:solidFill>
            <a:srgbClr val="BACFDD"/>
          </a:solidFill>
          <a:ln/>
        </p:spPr>
      </p:sp>
      <p:sp>
        <p:nvSpPr>
          <p:cNvPr id="11" name="Shape 8"/>
          <p:cNvSpPr/>
          <p:nvPr/>
        </p:nvSpPr>
        <p:spPr>
          <a:xfrm>
            <a:off x="7120176" y="4514255"/>
            <a:ext cx="390049" cy="390049"/>
          </a:xfrm>
          <a:prstGeom prst="roundRect">
            <a:avLst>
              <a:gd name="adj" fmla="val 66671"/>
            </a:avLst>
          </a:prstGeom>
          <a:solidFill>
            <a:srgbClr val="D4E9F7"/>
          </a:solidFill>
          <a:ln w="7620">
            <a:solidFill>
              <a:srgbClr val="BACFDD"/>
            </a:solidFill>
            <a:prstDash val="solid"/>
          </a:ln>
        </p:spPr>
      </p:sp>
      <p:sp>
        <p:nvSpPr>
          <p:cNvPr id="12" name="Text 9"/>
          <p:cNvSpPr/>
          <p:nvPr/>
        </p:nvSpPr>
        <p:spPr>
          <a:xfrm>
            <a:off x="7178338" y="4538246"/>
            <a:ext cx="273725" cy="342067"/>
          </a:xfrm>
          <a:prstGeom prst="rect">
            <a:avLst/>
          </a:prstGeom>
          <a:noFill/>
          <a:ln/>
        </p:spPr>
        <p:txBody>
          <a:bodyPr wrap="none" lIns="0" tIns="0" rIns="0" bIns="0" rtlCol="0" anchor="t"/>
          <a:lstStyle/>
          <a:p>
            <a:pPr algn="ctr" indent="0" marL="0">
              <a:lnSpc>
                <a:spcPts val="2150"/>
              </a:lnSpc>
              <a:buNone/>
            </a:pPr>
            <a:r>
              <a:rPr lang="en-US" sz="2150" b="1" dirty="0">
                <a:solidFill>
                  <a:srgbClr val="384653"/>
                </a:solidFill>
                <a:latin typeface="Barlow Bold" pitchFamily="34" charset="0"/>
                <a:ea typeface="Barlow Bold" pitchFamily="34" charset="-122"/>
                <a:cs typeface="Barlow Bold" pitchFamily="34" charset="-120"/>
              </a:rPr>
              <a:t>2</a:t>
            </a:r>
            <a:endParaRPr lang="en-US" sz="2150" dirty="0"/>
          </a:p>
        </p:txBody>
      </p:sp>
      <p:sp>
        <p:nvSpPr>
          <p:cNvPr id="13" name="Text 10"/>
          <p:cNvSpPr/>
          <p:nvPr/>
        </p:nvSpPr>
        <p:spPr>
          <a:xfrm>
            <a:off x="8181975" y="4573786"/>
            <a:ext cx="2461379" cy="285155"/>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Availability Management</a:t>
            </a:r>
            <a:endParaRPr lang="en-US" sz="1750" dirty="0"/>
          </a:p>
        </p:txBody>
      </p:sp>
      <p:sp>
        <p:nvSpPr>
          <p:cNvPr id="14" name="Text 11"/>
          <p:cNvSpPr/>
          <p:nvPr/>
        </p:nvSpPr>
        <p:spPr>
          <a:xfrm>
            <a:off x="8181975" y="4962882"/>
            <a:ext cx="5755005" cy="554593"/>
          </a:xfrm>
          <a:prstGeom prst="rect">
            <a:avLst/>
          </a:prstGeom>
          <a:noFill/>
          <a:ln/>
        </p:spPr>
        <p:txBody>
          <a:bodyPr wrap="square" lIns="0" tIns="0" rIns="0" bIns="0" rtlCol="0" anchor="t"/>
          <a:lstStyle/>
          <a:p>
            <a:pPr algn="l" indent="0" marL="0">
              <a:lnSpc>
                <a:spcPts val="2150"/>
              </a:lnSpc>
              <a:buNone/>
            </a:pPr>
            <a:r>
              <a:rPr lang="en-US" sz="1350" dirty="0">
                <a:solidFill>
                  <a:srgbClr val="384653"/>
                </a:solidFill>
                <a:latin typeface="Montserrat" pitchFamily="34" charset="0"/>
                <a:ea typeface="Montserrat" pitchFamily="34" charset="-122"/>
                <a:cs typeface="Montserrat" pitchFamily="34" charset="-120"/>
              </a:rPr>
              <a:t>Ensure services deliver agreed levels of availability to meet current and future needs of the organization</a:t>
            </a:r>
            <a:endParaRPr lang="en-US" sz="1350" dirty="0"/>
          </a:p>
        </p:txBody>
      </p:sp>
      <p:sp>
        <p:nvSpPr>
          <p:cNvPr id="15" name="Shape 12"/>
          <p:cNvSpPr/>
          <p:nvPr/>
        </p:nvSpPr>
        <p:spPr>
          <a:xfrm>
            <a:off x="6622971" y="5594390"/>
            <a:ext cx="520065" cy="22860"/>
          </a:xfrm>
          <a:prstGeom prst="roundRect">
            <a:avLst>
              <a:gd name="adj" fmla="val 1137576"/>
            </a:avLst>
          </a:prstGeom>
          <a:solidFill>
            <a:srgbClr val="BACFDD"/>
          </a:solidFill>
          <a:ln/>
        </p:spPr>
      </p:sp>
      <p:sp>
        <p:nvSpPr>
          <p:cNvPr id="16" name="Shape 13"/>
          <p:cNvSpPr/>
          <p:nvPr/>
        </p:nvSpPr>
        <p:spPr>
          <a:xfrm>
            <a:off x="7120176" y="5410795"/>
            <a:ext cx="390049" cy="390049"/>
          </a:xfrm>
          <a:prstGeom prst="roundRect">
            <a:avLst>
              <a:gd name="adj" fmla="val 66671"/>
            </a:avLst>
          </a:prstGeom>
          <a:solidFill>
            <a:srgbClr val="D4E9F7"/>
          </a:solidFill>
          <a:ln w="7620">
            <a:solidFill>
              <a:srgbClr val="BACFDD"/>
            </a:solidFill>
            <a:prstDash val="solid"/>
          </a:ln>
        </p:spPr>
      </p:sp>
      <p:sp>
        <p:nvSpPr>
          <p:cNvPr id="17" name="Text 14"/>
          <p:cNvSpPr/>
          <p:nvPr/>
        </p:nvSpPr>
        <p:spPr>
          <a:xfrm>
            <a:off x="7178338" y="5434786"/>
            <a:ext cx="273725" cy="342067"/>
          </a:xfrm>
          <a:prstGeom prst="rect">
            <a:avLst/>
          </a:prstGeom>
          <a:noFill/>
          <a:ln/>
        </p:spPr>
        <p:txBody>
          <a:bodyPr wrap="none" lIns="0" tIns="0" rIns="0" bIns="0" rtlCol="0" anchor="t"/>
          <a:lstStyle/>
          <a:p>
            <a:pPr algn="ctr" indent="0" marL="0">
              <a:lnSpc>
                <a:spcPts val="2150"/>
              </a:lnSpc>
              <a:buNone/>
            </a:pPr>
            <a:r>
              <a:rPr lang="en-US" sz="2150" b="1" dirty="0">
                <a:solidFill>
                  <a:srgbClr val="384653"/>
                </a:solidFill>
                <a:latin typeface="Barlow Bold" pitchFamily="34" charset="0"/>
                <a:ea typeface="Barlow Bold" pitchFamily="34" charset="-122"/>
                <a:cs typeface="Barlow Bold" pitchFamily="34" charset="-120"/>
              </a:rPr>
              <a:t>3</a:t>
            </a:r>
            <a:endParaRPr lang="en-US" sz="2150" dirty="0"/>
          </a:p>
        </p:txBody>
      </p:sp>
      <p:sp>
        <p:nvSpPr>
          <p:cNvPr id="18" name="Text 15"/>
          <p:cNvSpPr/>
          <p:nvPr/>
        </p:nvSpPr>
        <p:spPr>
          <a:xfrm>
            <a:off x="2423874" y="5470327"/>
            <a:ext cx="4024551" cy="285155"/>
          </a:xfrm>
          <a:prstGeom prst="rect">
            <a:avLst/>
          </a:prstGeom>
          <a:noFill/>
          <a:ln/>
        </p:spPr>
        <p:txBody>
          <a:bodyPr wrap="none" lIns="0" tIns="0" rIns="0" bIns="0" rtlCol="0" anchor="t"/>
          <a:lstStyle/>
          <a:p>
            <a:pPr algn="r"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Capacity and Performance Management</a:t>
            </a:r>
            <a:endParaRPr lang="en-US" sz="1750" dirty="0"/>
          </a:p>
        </p:txBody>
      </p:sp>
      <p:sp>
        <p:nvSpPr>
          <p:cNvPr id="19" name="Text 16"/>
          <p:cNvSpPr/>
          <p:nvPr/>
        </p:nvSpPr>
        <p:spPr>
          <a:xfrm>
            <a:off x="693420" y="5859423"/>
            <a:ext cx="5755005" cy="554593"/>
          </a:xfrm>
          <a:prstGeom prst="rect">
            <a:avLst/>
          </a:prstGeom>
          <a:noFill/>
          <a:ln/>
        </p:spPr>
        <p:txBody>
          <a:bodyPr wrap="square" lIns="0" tIns="0" rIns="0" bIns="0" rtlCol="0" anchor="t"/>
          <a:lstStyle/>
          <a:p>
            <a:pPr algn="r" indent="0" marL="0">
              <a:lnSpc>
                <a:spcPts val="2150"/>
              </a:lnSpc>
              <a:buNone/>
            </a:pPr>
            <a:r>
              <a:rPr lang="en-US" sz="1350" dirty="0">
                <a:solidFill>
                  <a:srgbClr val="384653"/>
                </a:solidFill>
                <a:latin typeface="Montserrat" pitchFamily="34" charset="0"/>
                <a:ea typeface="Montserrat" pitchFamily="34" charset="-122"/>
                <a:cs typeface="Montserrat" pitchFamily="34" charset="-120"/>
              </a:rPr>
              <a:t>Ensure services achieve agreed and expected performance levels, satisfying current and future demand</a:t>
            </a:r>
            <a:endParaRPr lang="en-US" sz="1350" dirty="0"/>
          </a:p>
        </p:txBody>
      </p:sp>
      <p:sp>
        <p:nvSpPr>
          <p:cNvPr id="20" name="Shape 17"/>
          <p:cNvSpPr/>
          <p:nvPr/>
        </p:nvSpPr>
        <p:spPr>
          <a:xfrm>
            <a:off x="7487364" y="6490930"/>
            <a:ext cx="520065" cy="22860"/>
          </a:xfrm>
          <a:prstGeom prst="roundRect">
            <a:avLst>
              <a:gd name="adj" fmla="val 1137576"/>
            </a:avLst>
          </a:prstGeom>
          <a:solidFill>
            <a:srgbClr val="BACFDD"/>
          </a:solidFill>
          <a:ln/>
        </p:spPr>
      </p:sp>
      <p:sp>
        <p:nvSpPr>
          <p:cNvPr id="21" name="Shape 18"/>
          <p:cNvSpPr/>
          <p:nvPr/>
        </p:nvSpPr>
        <p:spPr>
          <a:xfrm>
            <a:off x="7120176" y="6307336"/>
            <a:ext cx="390049" cy="390049"/>
          </a:xfrm>
          <a:prstGeom prst="roundRect">
            <a:avLst>
              <a:gd name="adj" fmla="val 66671"/>
            </a:avLst>
          </a:prstGeom>
          <a:solidFill>
            <a:srgbClr val="D4E9F7"/>
          </a:solidFill>
          <a:ln w="7620">
            <a:solidFill>
              <a:srgbClr val="BACFDD"/>
            </a:solidFill>
            <a:prstDash val="solid"/>
          </a:ln>
        </p:spPr>
      </p:sp>
      <p:sp>
        <p:nvSpPr>
          <p:cNvPr id="22" name="Text 19"/>
          <p:cNvSpPr/>
          <p:nvPr/>
        </p:nvSpPr>
        <p:spPr>
          <a:xfrm>
            <a:off x="7178338" y="6331327"/>
            <a:ext cx="273725" cy="342067"/>
          </a:xfrm>
          <a:prstGeom prst="rect">
            <a:avLst/>
          </a:prstGeom>
          <a:noFill/>
          <a:ln/>
        </p:spPr>
        <p:txBody>
          <a:bodyPr wrap="none" lIns="0" tIns="0" rIns="0" bIns="0" rtlCol="0" anchor="t"/>
          <a:lstStyle/>
          <a:p>
            <a:pPr algn="ctr" indent="0" marL="0">
              <a:lnSpc>
                <a:spcPts val="2150"/>
              </a:lnSpc>
              <a:buNone/>
            </a:pPr>
            <a:r>
              <a:rPr lang="en-US" sz="2150" b="1" dirty="0">
                <a:solidFill>
                  <a:srgbClr val="384653"/>
                </a:solidFill>
                <a:latin typeface="Barlow Bold" pitchFamily="34" charset="0"/>
                <a:ea typeface="Barlow Bold" pitchFamily="34" charset="-122"/>
                <a:cs typeface="Barlow Bold" pitchFamily="34" charset="-120"/>
              </a:rPr>
              <a:t>4</a:t>
            </a:r>
            <a:endParaRPr lang="en-US" sz="2150" dirty="0"/>
          </a:p>
        </p:txBody>
      </p:sp>
      <p:sp>
        <p:nvSpPr>
          <p:cNvPr id="23" name="Text 20"/>
          <p:cNvSpPr/>
          <p:nvPr/>
        </p:nvSpPr>
        <p:spPr>
          <a:xfrm>
            <a:off x="8181975" y="6366867"/>
            <a:ext cx="3451384" cy="285155"/>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IT Service Continuity Management</a:t>
            </a:r>
            <a:endParaRPr lang="en-US" sz="1750" dirty="0"/>
          </a:p>
        </p:txBody>
      </p:sp>
      <p:sp>
        <p:nvSpPr>
          <p:cNvPr id="24" name="Text 21"/>
          <p:cNvSpPr/>
          <p:nvPr/>
        </p:nvSpPr>
        <p:spPr>
          <a:xfrm>
            <a:off x="8181975" y="6755963"/>
            <a:ext cx="5755005" cy="554593"/>
          </a:xfrm>
          <a:prstGeom prst="rect">
            <a:avLst/>
          </a:prstGeom>
          <a:noFill/>
          <a:ln/>
        </p:spPr>
        <p:txBody>
          <a:bodyPr wrap="square" lIns="0" tIns="0" rIns="0" bIns="0" rtlCol="0" anchor="t"/>
          <a:lstStyle/>
          <a:p>
            <a:pPr algn="l" indent="0" marL="0">
              <a:lnSpc>
                <a:spcPts val="2150"/>
              </a:lnSpc>
              <a:buNone/>
            </a:pPr>
            <a:r>
              <a:rPr lang="en-US" sz="1350" dirty="0">
                <a:solidFill>
                  <a:srgbClr val="384653"/>
                </a:solidFill>
                <a:latin typeface="Montserrat" pitchFamily="34" charset="0"/>
                <a:ea typeface="Montserrat" pitchFamily="34" charset="-122"/>
                <a:cs typeface="Montserrat" pitchFamily="34" charset="-120"/>
              </a:rPr>
              <a:t>Ensure availability and performance of services to required levels in case of a disaster</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908685"/>
            <a:ext cx="4988838"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ITIL Guiding Principles</a:t>
            </a:r>
            <a:endParaRPr lang="en-US" sz="3900" dirty="0"/>
          </a:p>
        </p:txBody>
      </p:sp>
      <p:sp>
        <p:nvSpPr>
          <p:cNvPr id="3" name="Text 1"/>
          <p:cNvSpPr/>
          <p:nvPr/>
        </p:nvSpPr>
        <p:spPr>
          <a:xfrm>
            <a:off x="758309" y="1911310"/>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These seven principles guide organizations in all circumstances, regardless of changes in goals, strategies, or work methods. You scored 67% - good foundation but room for improvement.</a:t>
            </a:r>
            <a:endParaRPr lang="en-US" sz="1450" dirty="0"/>
          </a:p>
        </p:txBody>
      </p:sp>
      <p:sp>
        <p:nvSpPr>
          <p:cNvPr id="4" name="Text 2"/>
          <p:cNvSpPr/>
          <p:nvPr/>
        </p:nvSpPr>
        <p:spPr>
          <a:xfrm>
            <a:off x="2525911" y="2885242"/>
            <a:ext cx="2494359" cy="311706"/>
          </a:xfrm>
          <a:prstGeom prst="rect">
            <a:avLst/>
          </a:prstGeom>
          <a:noFill/>
          <a:ln/>
        </p:spPr>
        <p:txBody>
          <a:bodyPr wrap="none" lIns="0" tIns="0" rIns="0" bIns="0" rtlCol="0" anchor="t"/>
          <a:lstStyle/>
          <a:p>
            <a:pPr algn="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Focus on Value</a:t>
            </a:r>
            <a:endParaRPr lang="en-US" sz="1950" dirty="0"/>
          </a:p>
        </p:txBody>
      </p:sp>
      <p:sp>
        <p:nvSpPr>
          <p:cNvPr id="5" name="Text 3"/>
          <p:cNvSpPr/>
          <p:nvPr/>
        </p:nvSpPr>
        <p:spPr>
          <a:xfrm>
            <a:off x="758309" y="3310652"/>
            <a:ext cx="4261961" cy="606504"/>
          </a:xfrm>
          <a:prstGeom prst="rect">
            <a:avLst/>
          </a:prstGeom>
          <a:noFill/>
          <a:ln/>
        </p:spPr>
        <p:txBody>
          <a:bodyPr wrap="square" lIns="0" tIns="0" rIns="0" bIns="0" rtlCol="0" anchor="t"/>
          <a:lstStyle/>
          <a:p>
            <a:pPr algn="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Everything must link back to value for stakeholders</a:t>
            </a:r>
            <a:endParaRPr lang="en-US" sz="1450" dirty="0"/>
          </a:p>
        </p:txBody>
      </p:sp>
      <p:pic>
        <p:nvPicPr>
          <p:cNvPr id="6" name="Image 0" descr="preencoded.png">    </p:cNvPr>
          <p:cNvPicPr>
            <a:picLocks noChangeAspect="1"/>
          </p:cNvPicPr>
          <p:nvPr/>
        </p:nvPicPr>
        <p:blipFill>
          <a:blip r:embed="rId1"/>
          <a:stretch>
            <a:fillRect/>
          </a:stretch>
        </p:blipFill>
        <p:spPr>
          <a:xfrm>
            <a:off x="5020270" y="2731056"/>
            <a:ext cx="4589740" cy="4589740"/>
          </a:xfrm>
          <a:prstGeom prst="rect">
            <a:avLst/>
          </a:prstGeom>
        </p:spPr>
      </p:pic>
      <p:pic>
        <p:nvPicPr>
          <p:cNvPr id="7" name="Image 1" descr="preencoded.png">    </p:cNvPr>
          <p:cNvPicPr>
            <a:picLocks noChangeAspect="1"/>
          </p:cNvPicPr>
          <p:nvPr/>
        </p:nvPicPr>
        <p:blipFill>
          <a:blip r:embed="rId2"/>
          <a:stretch>
            <a:fillRect/>
          </a:stretch>
        </p:blipFill>
        <p:spPr>
          <a:xfrm>
            <a:off x="6590824" y="3835837"/>
            <a:ext cx="266581" cy="333137"/>
          </a:xfrm>
          <a:prstGeom prst="rect">
            <a:avLst/>
          </a:prstGeom>
        </p:spPr>
      </p:pic>
      <p:sp>
        <p:nvSpPr>
          <p:cNvPr id="8" name="Text 4"/>
          <p:cNvSpPr/>
          <p:nvPr/>
        </p:nvSpPr>
        <p:spPr>
          <a:xfrm>
            <a:off x="9610011" y="288524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Start Where You Are</a:t>
            </a:r>
            <a:endParaRPr lang="en-US" sz="1950" dirty="0"/>
          </a:p>
        </p:txBody>
      </p:sp>
      <p:sp>
        <p:nvSpPr>
          <p:cNvPr id="9" name="Text 5"/>
          <p:cNvSpPr/>
          <p:nvPr/>
        </p:nvSpPr>
        <p:spPr>
          <a:xfrm>
            <a:off x="9610011" y="3310652"/>
            <a:ext cx="4262080"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Don't start over without considering what's already available</a:t>
            </a:r>
            <a:endParaRPr lang="en-US" sz="1450" dirty="0"/>
          </a:p>
        </p:txBody>
      </p:sp>
      <p:pic>
        <p:nvPicPr>
          <p:cNvPr id="10" name="Image 2" descr="preencoded.png">    </p:cNvPr>
          <p:cNvPicPr>
            <a:picLocks noChangeAspect="1"/>
          </p:cNvPicPr>
          <p:nvPr/>
        </p:nvPicPr>
        <p:blipFill>
          <a:blip r:embed="rId3"/>
          <a:stretch>
            <a:fillRect/>
          </a:stretch>
        </p:blipFill>
        <p:spPr>
          <a:xfrm>
            <a:off x="5020270" y="2731056"/>
            <a:ext cx="4589740" cy="4589740"/>
          </a:xfrm>
          <a:prstGeom prst="rect">
            <a:avLst/>
          </a:prstGeom>
        </p:spPr>
      </p:pic>
      <p:pic>
        <p:nvPicPr>
          <p:cNvPr id="11" name="Image 3" descr="preencoded.png">    </p:cNvPr>
          <p:cNvPicPr>
            <a:picLocks noChangeAspect="1"/>
          </p:cNvPicPr>
          <p:nvPr/>
        </p:nvPicPr>
        <p:blipFill>
          <a:blip r:embed="rId4"/>
          <a:stretch>
            <a:fillRect/>
          </a:stretch>
        </p:blipFill>
        <p:spPr>
          <a:xfrm>
            <a:off x="7772638" y="3835837"/>
            <a:ext cx="266581" cy="333137"/>
          </a:xfrm>
          <a:prstGeom prst="rect">
            <a:avLst/>
          </a:prstGeom>
        </p:spPr>
      </p:pic>
      <p:sp>
        <p:nvSpPr>
          <p:cNvPr id="12" name="Text 6"/>
          <p:cNvSpPr/>
          <p:nvPr/>
        </p:nvSpPr>
        <p:spPr>
          <a:xfrm>
            <a:off x="9989106" y="4661535"/>
            <a:ext cx="3831312"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Progress Iteratively with Feedback</a:t>
            </a:r>
            <a:endParaRPr lang="en-US" sz="1950" dirty="0"/>
          </a:p>
        </p:txBody>
      </p:sp>
      <p:sp>
        <p:nvSpPr>
          <p:cNvPr id="13" name="Text 7"/>
          <p:cNvSpPr/>
          <p:nvPr/>
        </p:nvSpPr>
        <p:spPr>
          <a:xfrm>
            <a:off x="9989106" y="5086945"/>
            <a:ext cx="3882985"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Resist attempting everything at once</a:t>
            </a:r>
            <a:endParaRPr lang="en-US" sz="1450" dirty="0"/>
          </a:p>
        </p:txBody>
      </p:sp>
      <p:pic>
        <p:nvPicPr>
          <p:cNvPr id="14" name="Image 4" descr="preencoded.png">    </p:cNvPr>
          <p:cNvPicPr>
            <a:picLocks noChangeAspect="1"/>
          </p:cNvPicPr>
          <p:nvPr/>
        </p:nvPicPr>
        <p:blipFill>
          <a:blip r:embed="rId5"/>
          <a:stretch>
            <a:fillRect/>
          </a:stretch>
        </p:blipFill>
        <p:spPr>
          <a:xfrm>
            <a:off x="5020270" y="2731056"/>
            <a:ext cx="4589740" cy="4589740"/>
          </a:xfrm>
          <a:prstGeom prst="rect">
            <a:avLst/>
          </a:prstGeom>
        </p:spPr>
      </p:pic>
      <p:pic>
        <p:nvPicPr>
          <p:cNvPr id="15" name="Image 5" descr="preencoded.png">    </p:cNvPr>
          <p:cNvPicPr>
            <a:picLocks noChangeAspect="1"/>
          </p:cNvPicPr>
          <p:nvPr/>
        </p:nvPicPr>
        <p:blipFill>
          <a:blip r:embed="rId6"/>
          <a:stretch>
            <a:fillRect/>
          </a:stretch>
        </p:blipFill>
        <p:spPr>
          <a:xfrm>
            <a:off x="8363545" y="4859298"/>
            <a:ext cx="266581" cy="333137"/>
          </a:xfrm>
          <a:prstGeom prst="rect">
            <a:avLst/>
          </a:prstGeom>
        </p:spPr>
      </p:pic>
      <p:sp>
        <p:nvSpPr>
          <p:cNvPr id="16" name="Text 8"/>
          <p:cNvSpPr/>
          <p:nvPr/>
        </p:nvSpPr>
        <p:spPr>
          <a:xfrm>
            <a:off x="9610011" y="6134576"/>
            <a:ext cx="374153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Collaborate and Promote Visibility</a:t>
            </a:r>
            <a:endParaRPr lang="en-US" sz="1950" dirty="0"/>
          </a:p>
        </p:txBody>
      </p:sp>
      <p:sp>
        <p:nvSpPr>
          <p:cNvPr id="17" name="Text 9"/>
          <p:cNvSpPr/>
          <p:nvPr/>
        </p:nvSpPr>
        <p:spPr>
          <a:xfrm>
            <a:off x="9610011" y="6559987"/>
            <a:ext cx="4262080"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Work together across boundaries for better results</a:t>
            </a:r>
            <a:endParaRPr lang="en-US" sz="1450" dirty="0"/>
          </a:p>
        </p:txBody>
      </p:sp>
      <p:pic>
        <p:nvPicPr>
          <p:cNvPr id="18" name="Image 6" descr="preencoded.png">    </p:cNvPr>
          <p:cNvPicPr>
            <a:picLocks noChangeAspect="1"/>
          </p:cNvPicPr>
          <p:nvPr/>
        </p:nvPicPr>
        <p:blipFill>
          <a:blip r:embed="rId7"/>
          <a:stretch>
            <a:fillRect/>
          </a:stretch>
        </p:blipFill>
        <p:spPr>
          <a:xfrm>
            <a:off x="5020270" y="2731056"/>
            <a:ext cx="4589740" cy="4589740"/>
          </a:xfrm>
          <a:prstGeom prst="rect">
            <a:avLst/>
          </a:prstGeom>
        </p:spPr>
      </p:pic>
      <p:pic>
        <p:nvPicPr>
          <p:cNvPr id="19" name="Image 7" descr="preencoded.png">    </p:cNvPr>
          <p:cNvPicPr>
            <a:picLocks noChangeAspect="1"/>
          </p:cNvPicPr>
          <p:nvPr/>
        </p:nvPicPr>
        <p:blipFill>
          <a:blip r:embed="rId8"/>
          <a:stretch>
            <a:fillRect/>
          </a:stretch>
        </p:blipFill>
        <p:spPr>
          <a:xfrm>
            <a:off x="7772638" y="5882759"/>
            <a:ext cx="266581" cy="333137"/>
          </a:xfrm>
          <a:prstGeom prst="rect">
            <a:avLst/>
          </a:prstGeom>
        </p:spPr>
      </p:pic>
      <p:sp>
        <p:nvSpPr>
          <p:cNvPr id="20" name="Text 10"/>
          <p:cNvSpPr/>
          <p:nvPr/>
        </p:nvSpPr>
        <p:spPr>
          <a:xfrm>
            <a:off x="2061091" y="6134576"/>
            <a:ext cx="2959179" cy="311706"/>
          </a:xfrm>
          <a:prstGeom prst="rect">
            <a:avLst/>
          </a:prstGeom>
          <a:noFill/>
          <a:ln/>
        </p:spPr>
        <p:txBody>
          <a:bodyPr wrap="none" lIns="0" tIns="0" rIns="0" bIns="0" rtlCol="0" anchor="t"/>
          <a:lstStyle/>
          <a:p>
            <a:pPr algn="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Think and Work Holistically</a:t>
            </a:r>
            <a:endParaRPr lang="en-US" sz="1950" dirty="0"/>
          </a:p>
        </p:txBody>
      </p:sp>
      <p:sp>
        <p:nvSpPr>
          <p:cNvPr id="21" name="Text 11"/>
          <p:cNvSpPr/>
          <p:nvPr/>
        </p:nvSpPr>
        <p:spPr>
          <a:xfrm>
            <a:off x="758309" y="6559987"/>
            <a:ext cx="4261961" cy="606504"/>
          </a:xfrm>
          <a:prstGeom prst="rect">
            <a:avLst/>
          </a:prstGeom>
          <a:noFill/>
          <a:ln/>
        </p:spPr>
        <p:txBody>
          <a:bodyPr wrap="square" lIns="0" tIns="0" rIns="0" bIns="0" rtlCol="0" anchor="t"/>
          <a:lstStyle/>
          <a:p>
            <a:pPr algn="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No service stands alone - consider the bigger picture</a:t>
            </a:r>
            <a:endParaRPr lang="en-US" sz="1450" dirty="0"/>
          </a:p>
        </p:txBody>
      </p:sp>
      <p:pic>
        <p:nvPicPr>
          <p:cNvPr id="22" name="Image 8" descr="preencoded.png">    </p:cNvPr>
          <p:cNvPicPr>
            <a:picLocks noChangeAspect="1"/>
          </p:cNvPicPr>
          <p:nvPr/>
        </p:nvPicPr>
        <p:blipFill>
          <a:blip r:embed="rId9"/>
          <a:stretch>
            <a:fillRect/>
          </a:stretch>
        </p:blipFill>
        <p:spPr>
          <a:xfrm>
            <a:off x="5020270" y="2731056"/>
            <a:ext cx="4589740" cy="4589740"/>
          </a:xfrm>
          <a:prstGeom prst="rect">
            <a:avLst/>
          </a:prstGeom>
        </p:spPr>
      </p:pic>
      <p:pic>
        <p:nvPicPr>
          <p:cNvPr id="23" name="Image 9" descr="preencoded.png">    </p:cNvPr>
          <p:cNvPicPr>
            <a:picLocks noChangeAspect="1"/>
          </p:cNvPicPr>
          <p:nvPr/>
        </p:nvPicPr>
        <p:blipFill>
          <a:blip r:embed="rId10"/>
          <a:stretch>
            <a:fillRect/>
          </a:stretch>
        </p:blipFill>
        <p:spPr>
          <a:xfrm>
            <a:off x="6590824" y="5882759"/>
            <a:ext cx="266581" cy="333137"/>
          </a:xfrm>
          <a:prstGeom prst="rect">
            <a:avLst/>
          </a:prstGeom>
        </p:spPr>
      </p:pic>
      <p:sp>
        <p:nvSpPr>
          <p:cNvPr id="24" name="Text 12"/>
          <p:cNvSpPr/>
          <p:nvPr/>
        </p:nvSpPr>
        <p:spPr>
          <a:xfrm>
            <a:off x="1560314" y="4509849"/>
            <a:ext cx="3080861" cy="311706"/>
          </a:xfrm>
          <a:prstGeom prst="rect">
            <a:avLst/>
          </a:prstGeom>
          <a:noFill/>
          <a:ln/>
        </p:spPr>
        <p:txBody>
          <a:bodyPr wrap="none" lIns="0" tIns="0" rIns="0" bIns="0" rtlCol="0" anchor="t"/>
          <a:lstStyle/>
          <a:p>
            <a:pPr algn="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Keep It Simple and Practical</a:t>
            </a:r>
            <a:endParaRPr lang="en-US" sz="1950" dirty="0"/>
          </a:p>
        </p:txBody>
      </p:sp>
      <p:sp>
        <p:nvSpPr>
          <p:cNvPr id="25" name="Text 13"/>
          <p:cNvSpPr/>
          <p:nvPr/>
        </p:nvSpPr>
        <p:spPr>
          <a:xfrm>
            <a:off x="758309" y="4935260"/>
            <a:ext cx="3882866" cy="606504"/>
          </a:xfrm>
          <a:prstGeom prst="rect">
            <a:avLst/>
          </a:prstGeom>
          <a:noFill/>
          <a:ln/>
        </p:spPr>
        <p:txBody>
          <a:bodyPr wrap="square" lIns="0" tIns="0" rIns="0" bIns="0" rtlCol="0" anchor="t"/>
          <a:lstStyle/>
          <a:p>
            <a:pPr algn="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Use minimum number of steps to accomplish objectives</a:t>
            </a:r>
            <a:endParaRPr lang="en-US" sz="1450" dirty="0"/>
          </a:p>
        </p:txBody>
      </p:sp>
      <p:pic>
        <p:nvPicPr>
          <p:cNvPr id="26" name="Image 10" descr="preencoded.png">    </p:cNvPr>
          <p:cNvPicPr>
            <a:picLocks noChangeAspect="1"/>
          </p:cNvPicPr>
          <p:nvPr/>
        </p:nvPicPr>
        <p:blipFill>
          <a:blip r:embed="rId11"/>
          <a:stretch>
            <a:fillRect/>
          </a:stretch>
        </p:blipFill>
        <p:spPr>
          <a:xfrm>
            <a:off x="5020270" y="2731056"/>
            <a:ext cx="4589740" cy="4589740"/>
          </a:xfrm>
          <a:prstGeom prst="rect">
            <a:avLst/>
          </a:prstGeom>
        </p:spPr>
      </p:pic>
      <p:pic>
        <p:nvPicPr>
          <p:cNvPr id="27" name="Image 11" descr="preencoded.png">    </p:cNvPr>
          <p:cNvPicPr>
            <a:picLocks noChangeAspect="1"/>
          </p:cNvPicPr>
          <p:nvPr/>
        </p:nvPicPr>
        <p:blipFill>
          <a:blip r:embed="rId12"/>
          <a:stretch>
            <a:fillRect/>
          </a:stretch>
        </p:blipFill>
        <p:spPr>
          <a:xfrm>
            <a:off x="5999917" y="4859298"/>
            <a:ext cx="266581" cy="3331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78129"/>
          </a:xfrm>
          <a:prstGeom prst="rect">
            <a:avLst/>
          </a:prstGeom>
        </p:spPr>
      </p:pic>
      <p:sp>
        <p:nvSpPr>
          <p:cNvPr id="3" name="Text 0"/>
          <p:cNvSpPr/>
          <p:nvPr/>
        </p:nvSpPr>
        <p:spPr>
          <a:xfrm>
            <a:off x="663773" y="2531507"/>
            <a:ext cx="6038255" cy="545902"/>
          </a:xfrm>
          <a:prstGeom prst="rect">
            <a:avLst/>
          </a:prstGeom>
          <a:noFill/>
          <a:ln/>
        </p:spPr>
        <p:txBody>
          <a:bodyPr wrap="none" lIns="0" tIns="0" rIns="0" bIns="0" rtlCol="0" anchor="t"/>
          <a:lstStyle/>
          <a:p>
            <a:pPr algn="l" indent="0" marL="0">
              <a:lnSpc>
                <a:spcPts val="4250"/>
              </a:lnSpc>
              <a:buNone/>
            </a:pPr>
            <a:r>
              <a:rPr lang="en-US" sz="3400" b="1" dirty="0">
                <a:solidFill>
                  <a:srgbClr val="2E3C4E"/>
                </a:solidFill>
                <a:latin typeface="Barlow Bold" pitchFamily="34" charset="0"/>
                <a:ea typeface="Barlow Bold" pitchFamily="34" charset="-122"/>
                <a:cs typeface="Barlow Bold" pitchFamily="34" charset="-120"/>
              </a:rPr>
              <a:t>Exam Strategy: Question Types</a:t>
            </a:r>
            <a:endParaRPr lang="en-US" sz="3400" dirty="0"/>
          </a:p>
        </p:txBody>
      </p:sp>
      <p:sp>
        <p:nvSpPr>
          <p:cNvPr id="4" name="Text 1"/>
          <p:cNvSpPr/>
          <p:nvPr/>
        </p:nvSpPr>
        <p:spPr>
          <a:xfrm>
            <a:off x="663773" y="3326249"/>
            <a:ext cx="13302853" cy="265509"/>
          </a:xfrm>
          <a:prstGeom prst="rect">
            <a:avLst/>
          </a:prstGeom>
          <a:noFill/>
          <a:ln/>
        </p:spPr>
        <p:txBody>
          <a:bodyPr wrap="none" lIns="0" tIns="0" rIns="0" bIns="0" rtlCol="0" anchor="t"/>
          <a:lstStyle/>
          <a:p>
            <a:pPr algn="l" indent="0" marL="0">
              <a:lnSpc>
                <a:spcPts val="2050"/>
              </a:lnSpc>
              <a:buNone/>
            </a:pPr>
            <a:r>
              <a:rPr lang="en-US" sz="1300" dirty="0">
                <a:solidFill>
                  <a:srgbClr val="384653"/>
                </a:solidFill>
                <a:latin typeface="Montserrat" pitchFamily="34" charset="0"/>
                <a:ea typeface="Montserrat" pitchFamily="34" charset="-122"/>
                <a:cs typeface="Montserrat" pitchFamily="34" charset="-120"/>
              </a:rPr>
              <a:t>Understanding question formats will improve your exam performance. The ITIL 4 Foundation exam contains 40 multiple-choice questions in 60 minutes.</a:t>
            </a:r>
            <a:endParaRPr lang="en-US" sz="1300" dirty="0"/>
          </a:p>
        </p:txBody>
      </p:sp>
      <p:sp>
        <p:nvSpPr>
          <p:cNvPr id="5" name="Shape 2"/>
          <p:cNvSpPr/>
          <p:nvPr/>
        </p:nvSpPr>
        <p:spPr>
          <a:xfrm>
            <a:off x="663773" y="3778448"/>
            <a:ext cx="6568440" cy="1914049"/>
          </a:xfrm>
          <a:prstGeom prst="roundRect">
            <a:avLst>
              <a:gd name="adj" fmla="val 13006"/>
            </a:avLst>
          </a:prstGeom>
          <a:solidFill>
            <a:srgbClr val="D4E9F7"/>
          </a:solidFill>
          <a:ln w="7620">
            <a:solidFill>
              <a:srgbClr val="BACFDD"/>
            </a:solidFill>
            <a:prstDash val="solid"/>
          </a:ln>
        </p:spPr>
      </p:sp>
      <p:pic>
        <p:nvPicPr>
          <p:cNvPr id="6" name="Image 1" descr="preencoded.png">    </p:cNvPr>
          <p:cNvPicPr>
            <a:picLocks noChangeAspect="1"/>
          </p:cNvPicPr>
          <p:nvPr/>
        </p:nvPicPr>
        <p:blipFill>
          <a:blip r:embed="rId2"/>
          <a:stretch>
            <a:fillRect/>
          </a:stretch>
        </p:blipFill>
        <p:spPr>
          <a:xfrm>
            <a:off x="837248" y="3951923"/>
            <a:ext cx="497800" cy="497800"/>
          </a:xfrm>
          <a:prstGeom prst="rect">
            <a:avLst/>
          </a:prstGeom>
        </p:spPr>
      </p:pic>
      <p:pic>
        <p:nvPicPr>
          <p:cNvPr id="7" name="Image 2" descr="preencoded.png">    </p:cNvPr>
          <p:cNvPicPr>
            <a:picLocks noChangeAspect="1"/>
          </p:cNvPicPr>
          <p:nvPr/>
        </p:nvPicPr>
        <p:blipFill>
          <a:blip r:embed="rId3"/>
          <a:stretch>
            <a:fillRect/>
          </a:stretch>
        </p:blipFill>
        <p:spPr>
          <a:xfrm>
            <a:off x="974169" y="4060746"/>
            <a:ext cx="223957" cy="280035"/>
          </a:xfrm>
          <a:prstGeom prst="rect">
            <a:avLst/>
          </a:prstGeom>
        </p:spPr>
      </p:pic>
      <p:sp>
        <p:nvSpPr>
          <p:cNvPr id="8" name="Text 3"/>
          <p:cNvSpPr/>
          <p:nvPr/>
        </p:nvSpPr>
        <p:spPr>
          <a:xfrm>
            <a:off x="837248" y="4615577"/>
            <a:ext cx="2183606" cy="27289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Definition Questions</a:t>
            </a:r>
            <a:endParaRPr lang="en-US" sz="1700" dirty="0"/>
          </a:p>
        </p:txBody>
      </p:sp>
      <p:sp>
        <p:nvSpPr>
          <p:cNvPr id="9" name="Text 4"/>
          <p:cNvSpPr/>
          <p:nvPr/>
        </p:nvSpPr>
        <p:spPr>
          <a:xfrm>
            <a:off x="837248" y="4988004"/>
            <a:ext cx="6221492" cy="531019"/>
          </a:xfrm>
          <a:prstGeom prst="rect">
            <a:avLst/>
          </a:prstGeom>
          <a:noFill/>
          <a:ln/>
        </p:spPr>
        <p:txBody>
          <a:bodyPr wrap="square" lIns="0" tIns="0" rIns="0" bIns="0" rtlCol="0" anchor="t"/>
          <a:lstStyle/>
          <a:p>
            <a:pPr algn="l" indent="0" marL="0">
              <a:lnSpc>
                <a:spcPts val="2050"/>
              </a:lnSpc>
              <a:buNone/>
            </a:pPr>
            <a:r>
              <a:rPr lang="en-US" sz="1300" dirty="0">
                <a:solidFill>
                  <a:srgbClr val="384653"/>
                </a:solidFill>
                <a:latin typeface="Montserrat" pitchFamily="34" charset="0"/>
                <a:ea typeface="Montserrat" pitchFamily="34" charset="-122"/>
                <a:cs typeface="Montserrat" pitchFamily="34" charset="-120"/>
              </a:rPr>
              <a:t>Test your knowledge of key terms and concepts. Focus on precise ITIL definitions, not general IT knowledge.</a:t>
            </a:r>
            <a:endParaRPr lang="en-US" sz="1300" dirty="0"/>
          </a:p>
        </p:txBody>
      </p:sp>
      <p:sp>
        <p:nvSpPr>
          <p:cNvPr id="10" name="Shape 5"/>
          <p:cNvSpPr/>
          <p:nvPr/>
        </p:nvSpPr>
        <p:spPr>
          <a:xfrm>
            <a:off x="7398067" y="3778448"/>
            <a:ext cx="6568559" cy="1914049"/>
          </a:xfrm>
          <a:prstGeom prst="roundRect">
            <a:avLst>
              <a:gd name="adj" fmla="val 13006"/>
            </a:avLst>
          </a:prstGeom>
          <a:solidFill>
            <a:srgbClr val="D4E9F7"/>
          </a:solidFill>
          <a:ln w="7620">
            <a:solidFill>
              <a:srgbClr val="BACFDD"/>
            </a:solidFill>
            <a:prstDash val="solid"/>
          </a:ln>
        </p:spPr>
      </p:sp>
      <p:pic>
        <p:nvPicPr>
          <p:cNvPr id="11" name="Image 3" descr="preencoded.png">    </p:cNvPr>
          <p:cNvPicPr>
            <a:picLocks noChangeAspect="1"/>
          </p:cNvPicPr>
          <p:nvPr/>
        </p:nvPicPr>
        <p:blipFill>
          <a:blip r:embed="rId4"/>
          <a:stretch>
            <a:fillRect/>
          </a:stretch>
        </p:blipFill>
        <p:spPr>
          <a:xfrm>
            <a:off x="7571542" y="3951923"/>
            <a:ext cx="497800" cy="497800"/>
          </a:xfrm>
          <a:prstGeom prst="rect">
            <a:avLst/>
          </a:prstGeom>
        </p:spPr>
      </p:pic>
      <p:pic>
        <p:nvPicPr>
          <p:cNvPr id="12" name="Image 4" descr="preencoded.png">    </p:cNvPr>
          <p:cNvPicPr>
            <a:picLocks noChangeAspect="1"/>
          </p:cNvPicPr>
          <p:nvPr/>
        </p:nvPicPr>
        <p:blipFill>
          <a:blip r:embed="rId5"/>
          <a:stretch>
            <a:fillRect/>
          </a:stretch>
        </p:blipFill>
        <p:spPr>
          <a:xfrm>
            <a:off x="7708463" y="4060746"/>
            <a:ext cx="223957" cy="280035"/>
          </a:xfrm>
          <a:prstGeom prst="rect">
            <a:avLst/>
          </a:prstGeom>
        </p:spPr>
      </p:pic>
      <p:sp>
        <p:nvSpPr>
          <p:cNvPr id="13" name="Text 6"/>
          <p:cNvSpPr/>
          <p:nvPr/>
        </p:nvSpPr>
        <p:spPr>
          <a:xfrm>
            <a:off x="7571542" y="4615577"/>
            <a:ext cx="2183606" cy="27289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Scenario Questions</a:t>
            </a:r>
            <a:endParaRPr lang="en-US" sz="1700" dirty="0"/>
          </a:p>
        </p:txBody>
      </p:sp>
      <p:sp>
        <p:nvSpPr>
          <p:cNvPr id="14" name="Text 7"/>
          <p:cNvSpPr/>
          <p:nvPr/>
        </p:nvSpPr>
        <p:spPr>
          <a:xfrm>
            <a:off x="7571542" y="4988004"/>
            <a:ext cx="6221611" cy="531019"/>
          </a:xfrm>
          <a:prstGeom prst="rect">
            <a:avLst/>
          </a:prstGeom>
          <a:noFill/>
          <a:ln/>
        </p:spPr>
        <p:txBody>
          <a:bodyPr wrap="square" lIns="0" tIns="0" rIns="0" bIns="0" rtlCol="0" anchor="t"/>
          <a:lstStyle/>
          <a:p>
            <a:pPr algn="l" indent="0" marL="0">
              <a:lnSpc>
                <a:spcPts val="2050"/>
              </a:lnSpc>
              <a:buNone/>
            </a:pPr>
            <a:r>
              <a:rPr lang="en-US" sz="1300" dirty="0">
                <a:solidFill>
                  <a:srgbClr val="384653"/>
                </a:solidFill>
                <a:latin typeface="Montserrat" pitchFamily="34" charset="0"/>
                <a:ea typeface="Montserrat" pitchFamily="34" charset="-122"/>
                <a:cs typeface="Montserrat" pitchFamily="34" charset="-120"/>
              </a:rPr>
              <a:t>Apply ITIL concepts to real situations. Read carefully and identify which principle or practice applies.</a:t>
            </a:r>
            <a:endParaRPr lang="en-US" sz="1300" dirty="0"/>
          </a:p>
        </p:txBody>
      </p:sp>
      <p:sp>
        <p:nvSpPr>
          <p:cNvPr id="15" name="Shape 8"/>
          <p:cNvSpPr/>
          <p:nvPr/>
        </p:nvSpPr>
        <p:spPr>
          <a:xfrm>
            <a:off x="663773" y="5858351"/>
            <a:ext cx="6568440" cy="1914049"/>
          </a:xfrm>
          <a:prstGeom prst="roundRect">
            <a:avLst>
              <a:gd name="adj" fmla="val 13006"/>
            </a:avLst>
          </a:prstGeom>
          <a:solidFill>
            <a:srgbClr val="D4E9F7"/>
          </a:solidFill>
          <a:ln w="7620">
            <a:solidFill>
              <a:srgbClr val="BACFDD"/>
            </a:solidFill>
            <a:prstDash val="solid"/>
          </a:ln>
        </p:spPr>
      </p:sp>
      <p:pic>
        <p:nvPicPr>
          <p:cNvPr id="16" name="Image 5" descr="preencoded.png">    </p:cNvPr>
          <p:cNvPicPr>
            <a:picLocks noChangeAspect="1"/>
          </p:cNvPicPr>
          <p:nvPr/>
        </p:nvPicPr>
        <p:blipFill>
          <a:blip r:embed="rId6"/>
          <a:stretch>
            <a:fillRect/>
          </a:stretch>
        </p:blipFill>
        <p:spPr>
          <a:xfrm>
            <a:off x="837248" y="6031825"/>
            <a:ext cx="497800" cy="497800"/>
          </a:xfrm>
          <a:prstGeom prst="rect">
            <a:avLst/>
          </a:prstGeom>
        </p:spPr>
      </p:pic>
      <p:pic>
        <p:nvPicPr>
          <p:cNvPr id="17" name="Image 6" descr="preencoded.png">    </p:cNvPr>
          <p:cNvPicPr>
            <a:picLocks noChangeAspect="1"/>
          </p:cNvPicPr>
          <p:nvPr/>
        </p:nvPicPr>
        <p:blipFill>
          <a:blip r:embed="rId7"/>
          <a:stretch>
            <a:fillRect/>
          </a:stretch>
        </p:blipFill>
        <p:spPr>
          <a:xfrm>
            <a:off x="974169" y="6140648"/>
            <a:ext cx="223957" cy="280035"/>
          </a:xfrm>
          <a:prstGeom prst="rect">
            <a:avLst/>
          </a:prstGeom>
        </p:spPr>
      </p:pic>
      <p:sp>
        <p:nvSpPr>
          <p:cNvPr id="18" name="Text 9"/>
          <p:cNvSpPr/>
          <p:nvPr/>
        </p:nvSpPr>
        <p:spPr>
          <a:xfrm>
            <a:off x="837248" y="6695480"/>
            <a:ext cx="2183606" cy="27289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List Questions</a:t>
            </a:r>
            <a:endParaRPr lang="en-US" sz="1700" dirty="0"/>
          </a:p>
        </p:txBody>
      </p:sp>
      <p:sp>
        <p:nvSpPr>
          <p:cNvPr id="19" name="Text 10"/>
          <p:cNvSpPr/>
          <p:nvPr/>
        </p:nvSpPr>
        <p:spPr>
          <a:xfrm>
            <a:off x="837248" y="7067907"/>
            <a:ext cx="6221492" cy="531019"/>
          </a:xfrm>
          <a:prstGeom prst="rect">
            <a:avLst/>
          </a:prstGeom>
          <a:noFill/>
          <a:ln/>
        </p:spPr>
        <p:txBody>
          <a:bodyPr wrap="square" lIns="0" tIns="0" rIns="0" bIns="0" rtlCol="0" anchor="t"/>
          <a:lstStyle/>
          <a:p>
            <a:pPr algn="l" indent="0" marL="0">
              <a:lnSpc>
                <a:spcPts val="2050"/>
              </a:lnSpc>
              <a:buNone/>
            </a:pPr>
            <a:r>
              <a:rPr lang="en-US" sz="1300" dirty="0">
                <a:solidFill>
                  <a:srgbClr val="384653"/>
                </a:solidFill>
                <a:latin typeface="Montserrat" pitchFamily="34" charset="0"/>
                <a:ea typeface="Montserrat" pitchFamily="34" charset="-122"/>
                <a:cs typeface="Montserrat" pitchFamily="34" charset="-120"/>
              </a:rPr>
              <a:t>Identify components, activities, or characteristics. Know the seven guiding principles and six value chain activities.</a:t>
            </a:r>
            <a:endParaRPr lang="en-US" sz="1300" dirty="0"/>
          </a:p>
        </p:txBody>
      </p:sp>
      <p:sp>
        <p:nvSpPr>
          <p:cNvPr id="20" name="Shape 11"/>
          <p:cNvSpPr/>
          <p:nvPr/>
        </p:nvSpPr>
        <p:spPr>
          <a:xfrm>
            <a:off x="7398067" y="5858351"/>
            <a:ext cx="6568559" cy="1914049"/>
          </a:xfrm>
          <a:prstGeom prst="roundRect">
            <a:avLst>
              <a:gd name="adj" fmla="val 13006"/>
            </a:avLst>
          </a:prstGeom>
          <a:solidFill>
            <a:srgbClr val="D4E9F7"/>
          </a:solidFill>
          <a:ln w="7620">
            <a:solidFill>
              <a:srgbClr val="BACFDD"/>
            </a:solidFill>
            <a:prstDash val="solid"/>
          </a:ln>
        </p:spPr>
      </p:sp>
      <p:pic>
        <p:nvPicPr>
          <p:cNvPr id="21" name="Image 7" descr="preencoded.png">    </p:cNvPr>
          <p:cNvPicPr>
            <a:picLocks noChangeAspect="1"/>
          </p:cNvPicPr>
          <p:nvPr/>
        </p:nvPicPr>
        <p:blipFill>
          <a:blip r:embed="rId8"/>
          <a:stretch>
            <a:fillRect/>
          </a:stretch>
        </p:blipFill>
        <p:spPr>
          <a:xfrm>
            <a:off x="7571542" y="6031825"/>
            <a:ext cx="497800" cy="497800"/>
          </a:xfrm>
          <a:prstGeom prst="rect">
            <a:avLst/>
          </a:prstGeom>
        </p:spPr>
      </p:pic>
      <p:pic>
        <p:nvPicPr>
          <p:cNvPr id="22" name="Image 8" descr="preencoded.png">    </p:cNvPr>
          <p:cNvPicPr>
            <a:picLocks noChangeAspect="1"/>
          </p:cNvPicPr>
          <p:nvPr/>
        </p:nvPicPr>
        <p:blipFill>
          <a:blip r:embed="rId9"/>
          <a:stretch>
            <a:fillRect/>
          </a:stretch>
        </p:blipFill>
        <p:spPr>
          <a:xfrm>
            <a:off x="7708463" y="6140648"/>
            <a:ext cx="223957" cy="280035"/>
          </a:xfrm>
          <a:prstGeom prst="rect">
            <a:avLst/>
          </a:prstGeom>
        </p:spPr>
      </p:pic>
      <p:sp>
        <p:nvSpPr>
          <p:cNvPr id="23" name="Text 12"/>
          <p:cNvSpPr/>
          <p:nvPr/>
        </p:nvSpPr>
        <p:spPr>
          <a:xfrm>
            <a:off x="7571542" y="6695480"/>
            <a:ext cx="2183606" cy="27289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Purpose Questions</a:t>
            </a:r>
            <a:endParaRPr lang="en-US" sz="1700" dirty="0"/>
          </a:p>
        </p:txBody>
      </p:sp>
      <p:sp>
        <p:nvSpPr>
          <p:cNvPr id="24" name="Text 13"/>
          <p:cNvSpPr/>
          <p:nvPr/>
        </p:nvSpPr>
        <p:spPr>
          <a:xfrm>
            <a:off x="7571542" y="7067907"/>
            <a:ext cx="6221611" cy="531019"/>
          </a:xfrm>
          <a:prstGeom prst="rect">
            <a:avLst/>
          </a:prstGeom>
          <a:noFill/>
          <a:ln/>
        </p:spPr>
        <p:txBody>
          <a:bodyPr wrap="square" lIns="0" tIns="0" rIns="0" bIns="0" rtlCol="0" anchor="t"/>
          <a:lstStyle/>
          <a:p>
            <a:pPr algn="l" indent="0" marL="0">
              <a:lnSpc>
                <a:spcPts val="2050"/>
              </a:lnSpc>
              <a:buNone/>
            </a:pPr>
            <a:r>
              <a:rPr lang="en-US" sz="1300" dirty="0">
                <a:solidFill>
                  <a:srgbClr val="384653"/>
                </a:solidFill>
                <a:latin typeface="Montserrat" pitchFamily="34" charset="0"/>
                <a:ea typeface="Montserrat" pitchFamily="34" charset="-122"/>
                <a:cs typeface="Montserrat" pitchFamily="34" charset="-120"/>
              </a:rPr>
              <a:t>Know the specific purpose of each practice. Don't confuse similar practices like incident and problem management.</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46378" y="375642"/>
            <a:ext cx="5546288" cy="449223"/>
          </a:xfrm>
          <a:prstGeom prst="rect">
            <a:avLst/>
          </a:prstGeom>
          <a:noFill/>
          <a:ln/>
        </p:spPr>
        <p:txBody>
          <a:bodyPr wrap="none" lIns="0" tIns="0" rIns="0" bIns="0" rtlCol="0" anchor="t"/>
          <a:lstStyle/>
          <a:p>
            <a:pPr algn="l" indent="0" marL="0">
              <a:lnSpc>
                <a:spcPts val="3500"/>
              </a:lnSpc>
              <a:buNone/>
            </a:pPr>
            <a:r>
              <a:rPr lang="en-US" sz="2800" b="1" dirty="0">
                <a:solidFill>
                  <a:srgbClr val="2E3C4E"/>
                </a:solidFill>
                <a:latin typeface="Barlow Bold" pitchFamily="34" charset="0"/>
                <a:ea typeface="Barlow Bold" pitchFamily="34" charset="-122"/>
                <a:cs typeface="Barlow Bold" pitchFamily="34" charset="-120"/>
              </a:rPr>
              <a:t>Study Schedule Recommendations</a:t>
            </a:r>
            <a:endParaRPr lang="en-US" sz="2800" dirty="0"/>
          </a:p>
        </p:txBody>
      </p:sp>
      <p:pic>
        <p:nvPicPr>
          <p:cNvPr id="3" name="Image 0" descr="preencoded.png">    </p:cNvPr>
          <p:cNvPicPr>
            <a:picLocks noChangeAspect="1"/>
          </p:cNvPicPr>
          <p:nvPr/>
        </p:nvPicPr>
        <p:blipFill>
          <a:blip r:embed="rId1"/>
          <a:stretch>
            <a:fillRect/>
          </a:stretch>
        </p:blipFill>
        <p:spPr>
          <a:xfrm>
            <a:off x="546378" y="1097994"/>
            <a:ext cx="13537644" cy="7581067"/>
          </a:xfrm>
          <a:prstGeom prst="rect">
            <a:avLst/>
          </a:prstGeom>
        </p:spPr>
      </p:pic>
      <p:sp>
        <p:nvSpPr>
          <p:cNvPr id="4" name="Text 1"/>
          <p:cNvSpPr/>
          <p:nvPr/>
        </p:nvSpPr>
        <p:spPr>
          <a:xfrm>
            <a:off x="546378" y="8832652"/>
            <a:ext cx="13537644" cy="436959"/>
          </a:xfrm>
          <a:prstGeom prst="rect">
            <a:avLst/>
          </a:prstGeom>
          <a:noFill/>
          <a:ln/>
        </p:spPr>
        <p:txBody>
          <a:bodyPr wrap="square" lIns="0" tIns="0" rIns="0" bIns="0" rtlCol="0" anchor="t"/>
          <a:lstStyle/>
          <a:p>
            <a:pPr algn="l" indent="0" marL="0">
              <a:lnSpc>
                <a:spcPts val="1700"/>
              </a:lnSpc>
              <a:buNone/>
            </a:pPr>
            <a:r>
              <a:rPr lang="en-US" sz="1050" dirty="0">
                <a:solidFill>
                  <a:srgbClr val="384653"/>
                </a:solidFill>
                <a:latin typeface="Montserrat" pitchFamily="34" charset="0"/>
                <a:ea typeface="Montserrat" pitchFamily="34" charset="-122"/>
                <a:cs typeface="Montserrat" pitchFamily="34" charset="-120"/>
              </a:rPr>
              <a:t>Based on your performance analysis, allocate more time to your weakest areas. The four dimensions and 15 ITIL practices should receive the most attention. Regular practice tests will help identify remaining knowledge gaps.</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09017" y="488990"/>
            <a:ext cx="4664869" cy="583049"/>
          </a:xfrm>
          <a:prstGeom prst="rect">
            <a:avLst/>
          </a:prstGeom>
          <a:noFill/>
          <a:ln/>
        </p:spPr>
        <p:txBody>
          <a:bodyPr wrap="none" lIns="0" tIns="0" rIns="0" bIns="0" rtlCol="0" anchor="t"/>
          <a:lstStyle/>
          <a:p>
            <a:pPr algn="l" indent="0" marL="0">
              <a:lnSpc>
                <a:spcPts val="4550"/>
              </a:lnSpc>
              <a:buNone/>
            </a:pPr>
            <a:r>
              <a:rPr lang="en-US" sz="3650" b="1" dirty="0">
                <a:solidFill>
                  <a:srgbClr val="2E3C4E"/>
                </a:solidFill>
                <a:latin typeface="Barlow Bold" pitchFamily="34" charset="0"/>
                <a:ea typeface="Barlow Bold" pitchFamily="34" charset="-122"/>
                <a:cs typeface="Barlow Bold" pitchFamily="34" charset="-120"/>
              </a:rPr>
              <a:t>Final Exam Tips</a:t>
            </a:r>
            <a:endParaRPr lang="en-US" sz="3650" dirty="0"/>
          </a:p>
        </p:txBody>
      </p:sp>
      <p:sp>
        <p:nvSpPr>
          <p:cNvPr id="4" name="Shape 1"/>
          <p:cNvSpPr/>
          <p:nvPr/>
        </p:nvSpPr>
        <p:spPr>
          <a:xfrm>
            <a:off x="709017" y="1337905"/>
            <a:ext cx="398740" cy="398740"/>
          </a:xfrm>
          <a:prstGeom prst="roundRect">
            <a:avLst>
              <a:gd name="adj" fmla="val 66686"/>
            </a:avLst>
          </a:prstGeom>
          <a:solidFill>
            <a:srgbClr val="D4E9F7"/>
          </a:solidFill>
          <a:ln w="7620">
            <a:solidFill>
              <a:srgbClr val="BACFDD"/>
            </a:solidFill>
            <a:prstDash val="solid"/>
          </a:ln>
        </p:spPr>
      </p:sp>
      <p:sp>
        <p:nvSpPr>
          <p:cNvPr id="5" name="Text 2"/>
          <p:cNvSpPr/>
          <p:nvPr/>
        </p:nvSpPr>
        <p:spPr>
          <a:xfrm>
            <a:off x="768429" y="1362313"/>
            <a:ext cx="279797" cy="349806"/>
          </a:xfrm>
          <a:prstGeom prst="rect">
            <a:avLst/>
          </a:prstGeom>
          <a:noFill/>
          <a:ln/>
        </p:spPr>
        <p:txBody>
          <a:bodyPr wrap="none" lIns="0" tIns="0" rIns="0" bIns="0" rtlCol="0" anchor="t"/>
          <a:lstStyle/>
          <a:p>
            <a:pPr algn="ctr"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1</a:t>
            </a:r>
            <a:endParaRPr lang="en-US" sz="2200" dirty="0"/>
          </a:p>
        </p:txBody>
      </p:sp>
      <p:sp>
        <p:nvSpPr>
          <p:cNvPr id="6" name="Text 3"/>
          <p:cNvSpPr/>
          <p:nvPr/>
        </p:nvSpPr>
        <p:spPr>
          <a:xfrm>
            <a:off x="1284923" y="1398746"/>
            <a:ext cx="2570917" cy="291465"/>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Read Questions Carefully</a:t>
            </a:r>
            <a:endParaRPr lang="en-US" sz="1800" dirty="0"/>
          </a:p>
        </p:txBody>
      </p:sp>
      <p:sp>
        <p:nvSpPr>
          <p:cNvPr id="7" name="Text 4"/>
          <p:cNvSpPr/>
          <p:nvPr/>
        </p:nvSpPr>
        <p:spPr>
          <a:xfrm>
            <a:off x="1284923" y="1796534"/>
            <a:ext cx="7150060" cy="567214"/>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Look for key words like "primary purpose," "best example," or "main benefit." These guide you to the correct answer.</a:t>
            </a:r>
            <a:endParaRPr lang="en-US" sz="1350" dirty="0"/>
          </a:p>
        </p:txBody>
      </p:sp>
      <p:sp>
        <p:nvSpPr>
          <p:cNvPr id="8" name="Shape 5"/>
          <p:cNvSpPr/>
          <p:nvPr/>
        </p:nvSpPr>
        <p:spPr>
          <a:xfrm>
            <a:off x="709017" y="2718197"/>
            <a:ext cx="398740" cy="398740"/>
          </a:xfrm>
          <a:prstGeom prst="roundRect">
            <a:avLst>
              <a:gd name="adj" fmla="val 66686"/>
            </a:avLst>
          </a:prstGeom>
          <a:solidFill>
            <a:srgbClr val="D4E9F7"/>
          </a:solidFill>
          <a:ln w="7620">
            <a:solidFill>
              <a:srgbClr val="BACFDD"/>
            </a:solidFill>
            <a:prstDash val="solid"/>
          </a:ln>
        </p:spPr>
      </p:sp>
      <p:sp>
        <p:nvSpPr>
          <p:cNvPr id="9" name="Text 6"/>
          <p:cNvSpPr/>
          <p:nvPr/>
        </p:nvSpPr>
        <p:spPr>
          <a:xfrm>
            <a:off x="768429" y="2742605"/>
            <a:ext cx="279797" cy="349806"/>
          </a:xfrm>
          <a:prstGeom prst="rect">
            <a:avLst/>
          </a:prstGeom>
          <a:noFill/>
          <a:ln/>
        </p:spPr>
        <p:txBody>
          <a:bodyPr wrap="none" lIns="0" tIns="0" rIns="0" bIns="0" rtlCol="0" anchor="t"/>
          <a:lstStyle/>
          <a:p>
            <a:pPr algn="ctr"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2</a:t>
            </a:r>
            <a:endParaRPr lang="en-US" sz="2200" dirty="0"/>
          </a:p>
        </p:txBody>
      </p:sp>
      <p:sp>
        <p:nvSpPr>
          <p:cNvPr id="10" name="Text 7"/>
          <p:cNvSpPr/>
          <p:nvPr/>
        </p:nvSpPr>
        <p:spPr>
          <a:xfrm>
            <a:off x="1284923" y="2779038"/>
            <a:ext cx="2746296" cy="291465"/>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Use Process of Elimination</a:t>
            </a:r>
            <a:endParaRPr lang="en-US" sz="1800" dirty="0"/>
          </a:p>
        </p:txBody>
      </p:sp>
      <p:sp>
        <p:nvSpPr>
          <p:cNvPr id="11" name="Text 8"/>
          <p:cNvSpPr/>
          <p:nvPr/>
        </p:nvSpPr>
        <p:spPr>
          <a:xfrm>
            <a:off x="1284923" y="3176826"/>
            <a:ext cx="7150060" cy="567214"/>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Eliminate obviously wrong answers first. Often you can narrow down to two choices, improving your odds significantly.</a:t>
            </a:r>
            <a:endParaRPr lang="en-US" sz="1350" dirty="0"/>
          </a:p>
        </p:txBody>
      </p:sp>
      <p:sp>
        <p:nvSpPr>
          <p:cNvPr id="12" name="Shape 9"/>
          <p:cNvSpPr/>
          <p:nvPr/>
        </p:nvSpPr>
        <p:spPr>
          <a:xfrm>
            <a:off x="709017" y="4098488"/>
            <a:ext cx="398740" cy="398740"/>
          </a:xfrm>
          <a:prstGeom prst="roundRect">
            <a:avLst>
              <a:gd name="adj" fmla="val 66686"/>
            </a:avLst>
          </a:prstGeom>
          <a:solidFill>
            <a:srgbClr val="D4E9F7"/>
          </a:solidFill>
          <a:ln w="7620">
            <a:solidFill>
              <a:srgbClr val="BACFDD"/>
            </a:solidFill>
            <a:prstDash val="solid"/>
          </a:ln>
        </p:spPr>
      </p:sp>
      <p:sp>
        <p:nvSpPr>
          <p:cNvPr id="13" name="Text 10"/>
          <p:cNvSpPr/>
          <p:nvPr/>
        </p:nvSpPr>
        <p:spPr>
          <a:xfrm>
            <a:off x="768429" y="4122896"/>
            <a:ext cx="279797" cy="349806"/>
          </a:xfrm>
          <a:prstGeom prst="rect">
            <a:avLst/>
          </a:prstGeom>
          <a:noFill/>
          <a:ln/>
        </p:spPr>
        <p:txBody>
          <a:bodyPr wrap="none" lIns="0" tIns="0" rIns="0" bIns="0" rtlCol="0" anchor="t"/>
          <a:lstStyle/>
          <a:p>
            <a:pPr algn="ctr"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3</a:t>
            </a:r>
            <a:endParaRPr lang="en-US" sz="2200" dirty="0"/>
          </a:p>
        </p:txBody>
      </p:sp>
      <p:sp>
        <p:nvSpPr>
          <p:cNvPr id="14" name="Text 11"/>
          <p:cNvSpPr/>
          <p:nvPr/>
        </p:nvSpPr>
        <p:spPr>
          <a:xfrm>
            <a:off x="1284923" y="4159329"/>
            <a:ext cx="2332434" cy="291465"/>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Watch Your Time</a:t>
            </a:r>
            <a:endParaRPr lang="en-US" sz="1800" dirty="0"/>
          </a:p>
        </p:txBody>
      </p:sp>
      <p:sp>
        <p:nvSpPr>
          <p:cNvPr id="15" name="Text 12"/>
          <p:cNvSpPr/>
          <p:nvPr/>
        </p:nvSpPr>
        <p:spPr>
          <a:xfrm>
            <a:off x="1284923" y="4557117"/>
            <a:ext cx="7150060" cy="567214"/>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You have 90 seconds per question. Don't spend too long on difficult questions - mark them and return later.</a:t>
            </a:r>
            <a:endParaRPr lang="en-US" sz="1350" dirty="0"/>
          </a:p>
        </p:txBody>
      </p:sp>
      <p:sp>
        <p:nvSpPr>
          <p:cNvPr id="16" name="Shape 13"/>
          <p:cNvSpPr/>
          <p:nvPr/>
        </p:nvSpPr>
        <p:spPr>
          <a:xfrm>
            <a:off x="709017" y="5478780"/>
            <a:ext cx="398740" cy="398740"/>
          </a:xfrm>
          <a:prstGeom prst="roundRect">
            <a:avLst>
              <a:gd name="adj" fmla="val 66686"/>
            </a:avLst>
          </a:prstGeom>
          <a:solidFill>
            <a:srgbClr val="D4E9F7"/>
          </a:solidFill>
          <a:ln w="7620">
            <a:solidFill>
              <a:srgbClr val="BACFDD"/>
            </a:solidFill>
            <a:prstDash val="solid"/>
          </a:ln>
        </p:spPr>
      </p:sp>
      <p:sp>
        <p:nvSpPr>
          <p:cNvPr id="17" name="Text 14"/>
          <p:cNvSpPr/>
          <p:nvPr/>
        </p:nvSpPr>
        <p:spPr>
          <a:xfrm>
            <a:off x="768429" y="5503188"/>
            <a:ext cx="279797" cy="349806"/>
          </a:xfrm>
          <a:prstGeom prst="rect">
            <a:avLst/>
          </a:prstGeom>
          <a:noFill/>
          <a:ln/>
        </p:spPr>
        <p:txBody>
          <a:bodyPr wrap="none" lIns="0" tIns="0" rIns="0" bIns="0" rtlCol="0" anchor="t"/>
          <a:lstStyle/>
          <a:p>
            <a:pPr algn="ctr" indent="0" marL="0">
              <a:lnSpc>
                <a:spcPts val="2200"/>
              </a:lnSpc>
              <a:buNone/>
            </a:pPr>
            <a:r>
              <a:rPr lang="en-US" sz="2200" b="1" dirty="0">
                <a:solidFill>
                  <a:srgbClr val="384653"/>
                </a:solidFill>
                <a:latin typeface="Barlow Bold" pitchFamily="34" charset="0"/>
                <a:ea typeface="Barlow Bold" pitchFamily="34" charset="-122"/>
                <a:cs typeface="Barlow Bold" pitchFamily="34" charset="-120"/>
              </a:rPr>
              <a:t>4</a:t>
            </a:r>
            <a:endParaRPr lang="en-US" sz="2200" dirty="0"/>
          </a:p>
        </p:txBody>
      </p:sp>
      <p:sp>
        <p:nvSpPr>
          <p:cNvPr id="18" name="Text 15"/>
          <p:cNvSpPr/>
          <p:nvPr/>
        </p:nvSpPr>
        <p:spPr>
          <a:xfrm>
            <a:off x="1284923" y="5539621"/>
            <a:ext cx="2702004" cy="291465"/>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Trust Your ITIL Knowledge</a:t>
            </a:r>
            <a:endParaRPr lang="en-US" sz="1800" dirty="0"/>
          </a:p>
        </p:txBody>
      </p:sp>
      <p:sp>
        <p:nvSpPr>
          <p:cNvPr id="19" name="Text 16"/>
          <p:cNvSpPr/>
          <p:nvPr/>
        </p:nvSpPr>
        <p:spPr>
          <a:xfrm>
            <a:off x="1284923" y="5937409"/>
            <a:ext cx="7150060" cy="567214"/>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Choose the answer that best reflects ITIL principles, not general common sense or previous IT experience.</a:t>
            </a:r>
            <a:endParaRPr lang="en-US" sz="1350" dirty="0"/>
          </a:p>
        </p:txBody>
      </p:sp>
      <p:sp>
        <p:nvSpPr>
          <p:cNvPr id="20" name="Shape 17"/>
          <p:cNvSpPr/>
          <p:nvPr/>
        </p:nvSpPr>
        <p:spPr>
          <a:xfrm>
            <a:off x="709017" y="6703933"/>
            <a:ext cx="7725966" cy="1036677"/>
          </a:xfrm>
          <a:prstGeom prst="roundRect">
            <a:avLst>
              <a:gd name="adj" fmla="val 25650"/>
            </a:avLst>
          </a:prstGeom>
          <a:solidFill>
            <a:srgbClr val="BEDFF3"/>
          </a:solidFill>
          <a:ln/>
        </p:spPr>
      </p:sp>
      <p:pic>
        <p:nvPicPr>
          <p:cNvPr id="21" name="Image 1" descr="preencoded.png">    </p:cNvPr>
          <p:cNvPicPr>
            <a:picLocks noChangeAspect="1"/>
          </p:cNvPicPr>
          <p:nvPr/>
        </p:nvPicPr>
        <p:blipFill>
          <a:blip r:embed="rId2"/>
          <a:stretch>
            <a:fillRect/>
          </a:stretch>
        </p:blipFill>
        <p:spPr>
          <a:xfrm>
            <a:off x="886182" y="6976110"/>
            <a:ext cx="221575" cy="177165"/>
          </a:xfrm>
          <a:prstGeom prst="rect">
            <a:avLst/>
          </a:prstGeom>
        </p:spPr>
      </p:pic>
      <p:sp>
        <p:nvSpPr>
          <p:cNvPr id="22" name="Text 18"/>
          <p:cNvSpPr/>
          <p:nvPr/>
        </p:nvSpPr>
        <p:spPr>
          <a:xfrm>
            <a:off x="1284923" y="6925389"/>
            <a:ext cx="6972895" cy="567214"/>
          </a:xfrm>
          <a:prstGeom prst="rect">
            <a:avLst/>
          </a:prstGeom>
          <a:noFill/>
          <a:ln/>
        </p:spPr>
        <p:txBody>
          <a:bodyPr wrap="square" lIns="0" tIns="0" rIns="0" bIns="0" rtlCol="0" anchor="t"/>
          <a:lstStyle/>
          <a:p>
            <a:pPr algn="l" indent="0" marL="0">
              <a:lnSpc>
                <a:spcPts val="2200"/>
              </a:lnSpc>
              <a:buNone/>
            </a:pPr>
            <a:r>
              <a:rPr lang="en-US" sz="1350" b="1" dirty="0">
                <a:solidFill>
                  <a:srgbClr val="000000"/>
                </a:solidFill>
                <a:latin typeface="Montserrat" pitchFamily="34" charset="0"/>
                <a:ea typeface="Montserrat" pitchFamily="34" charset="-122"/>
                <a:cs typeface="Montserrat" pitchFamily="34" charset="-120"/>
              </a:rPr>
              <a:t>Pass Mark:</a:t>
            </a:r>
            <a:pPr algn="l" indent="0" marL="0">
              <a:lnSpc>
                <a:spcPts val="2200"/>
              </a:lnSpc>
              <a:buNone/>
            </a:pPr>
            <a:r>
              <a:rPr lang="en-US" sz="1350" dirty="0">
                <a:solidFill>
                  <a:srgbClr val="000000"/>
                </a:solidFill>
                <a:latin typeface="Montserrat" pitchFamily="34" charset="0"/>
                <a:ea typeface="Montserrat" pitchFamily="34" charset="-122"/>
                <a:cs typeface="Montserrat" pitchFamily="34" charset="-120"/>
              </a:rPr>
              <a:t> You need 65% (26 out of 40 questions) to pass. Focus your remaining study time on the areas identified in this guide.</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627340"/>
            <a:ext cx="7627382" cy="1720929"/>
          </a:xfrm>
          <a:prstGeom prst="rect">
            <a:avLst/>
          </a:prstGeom>
          <a:noFill/>
          <a:ln/>
        </p:spPr>
        <p:txBody>
          <a:bodyPr wrap="square" lIns="0" tIns="0" rIns="0" bIns="0" rtlCol="0" anchor="t"/>
          <a:lstStyle/>
          <a:p>
            <a:pPr algn="l" indent="0" marL="0">
              <a:lnSpc>
                <a:spcPts val="6750"/>
              </a:lnSpc>
              <a:buNone/>
            </a:pPr>
            <a:r>
              <a:rPr lang="en-US" sz="5400" b="1" dirty="0">
                <a:solidFill>
                  <a:srgbClr val="2E3C4E"/>
                </a:solidFill>
                <a:latin typeface="Barlow Bold" pitchFamily="34" charset="0"/>
                <a:ea typeface="Barlow Bold" pitchFamily="34" charset="-122"/>
                <a:cs typeface="Barlow Bold" pitchFamily="34" charset="-120"/>
              </a:rPr>
              <a:t>You're Ready for Success!</a:t>
            </a:r>
            <a:endParaRPr lang="en-US" sz="5400" dirty="0"/>
          </a:p>
        </p:txBody>
      </p:sp>
      <p:sp>
        <p:nvSpPr>
          <p:cNvPr id="4" name="Text 1"/>
          <p:cNvSpPr/>
          <p:nvPr/>
        </p:nvSpPr>
        <p:spPr>
          <a:xfrm>
            <a:off x="6244709" y="2727365"/>
            <a:ext cx="2384465" cy="625554"/>
          </a:xfrm>
          <a:prstGeom prst="rect">
            <a:avLst/>
          </a:prstGeom>
          <a:noFill/>
          <a:ln/>
        </p:spPr>
        <p:txBody>
          <a:bodyPr wrap="none" lIns="0" tIns="0" rIns="0" bIns="0" rtlCol="0" anchor="t"/>
          <a:lstStyle/>
          <a:p>
            <a:pPr algn="ctr" indent="0" marL="0">
              <a:lnSpc>
                <a:spcPts val="4900"/>
              </a:lnSpc>
              <a:buNone/>
            </a:pPr>
            <a:r>
              <a:rPr lang="en-US" sz="4900" b="1" dirty="0">
                <a:solidFill>
                  <a:srgbClr val="384653"/>
                </a:solidFill>
                <a:latin typeface="Barlow Bold" pitchFamily="34" charset="0"/>
                <a:ea typeface="Barlow Bold" pitchFamily="34" charset="-122"/>
                <a:cs typeface="Barlow Bold" pitchFamily="34" charset="-120"/>
              </a:rPr>
              <a:t>40</a:t>
            </a:r>
            <a:endParaRPr lang="en-US" sz="4900" dirty="0"/>
          </a:p>
        </p:txBody>
      </p:sp>
      <p:sp>
        <p:nvSpPr>
          <p:cNvPr id="5" name="Text 2"/>
          <p:cNvSpPr/>
          <p:nvPr/>
        </p:nvSpPr>
        <p:spPr>
          <a:xfrm>
            <a:off x="6244709" y="3589853"/>
            <a:ext cx="2384465" cy="311706"/>
          </a:xfrm>
          <a:prstGeom prst="rect">
            <a:avLst/>
          </a:prstGeom>
          <a:noFill/>
          <a:ln/>
        </p:spPr>
        <p:txBody>
          <a:bodyPr wrap="none" lIns="0" tIns="0" rIns="0" bIns="0" rtlCol="0" anchor="t"/>
          <a:lstStyle/>
          <a:p>
            <a:pPr algn="ct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Questions</a:t>
            </a:r>
            <a:endParaRPr lang="en-US" sz="1950" dirty="0"/>
          </a:p>
        </p:txBody>
      </p:sp>
      <p:sp>
        <p:nvSpPr>
          <p:cNvPr id="6" name="Text 3"/>
          <p:cNvSpPr/>
          <p:nvPr/>
        </p:nvSpPr>
        <p:spPr>
          <a:xfrm>
            <a:off x="6244709" y="4015264"/>
            <a:ext cx="2384465" cy="303252"/>
          </a:xfrm>
          <a:prstGeom prst="rect">
            <a:avLst/>
          </a:prstGeom>
          <a:noFill/>
          <a:ln/>
        </p:spPr>
        <p:txBody>
          <a:bodyPr wrap="none" lIns="0" tIns="0" rIns="0" bIns="0" rtlCol="0" anchor="t"/>
          <a:lstStyle/>
          <a:p>
            <a:pPr algn="ct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Multiple choice format</a:t>
            </a:r>
            <a:endParaRPr lang="en-US" sz="1450" dirty="0"/>
          </a:p>
        </p:txBody>
      </p:sp>
      <p:sp>
        <p:nvSpPr>
          <p:cNvPr id="7" name="Text 4"/>
          <p:cNvSpPr/>
          <p:nvPr/>
        </p:nvSpPr>
        <p:spPr>
          <a:xfrm>
            <a:off x="8866108" y="2727365"/>
            <a:ext cx="2384465" cy="625554"/>
          </a:xfrm>
          <a:prstGeom prst="rect">
            <a:avLst/>
          </a:prstGeom>
          <a:noFill/>
          <a:ln/>
        </p:spPr>
        <p:txBody>
          <a:bodyPr wrap="none" lIns="0" tIns="0" rIns="0" bIns="0" rtlCol="0" anchor="t"/>
          <a:lstStyle/>
          <a:p>
            <a:pPr algn="ctr" indent="0" marL="0">
              <a:lnSpc>
                <a:spcPts val="4900"/>
              </a:lnSpc>
              <a:buNone/>
            </a:pPr>
            <a:r>
              <a:rPr lang="en-US" sz="4900" b="1" dirty="0">
                <a:solidFill>
                  <a:srgbClr val="384653"/>
                </a:solidFill>
                <a:latin typeface="Barlow Bold" pitchFamily="34" charset="0"/>
                <a:ea typeface="Barlow Bold" pitchFamily="34" charset="-122"/>
                <a:cs typeface="Barlow Bold" pitchFamily="34" charset="-120"/>
              </a:rPr>
              <a:t>60</a:t>
            </a:r>
            <a:endParaRPr lang="en-US" sz="4900" dirty="0"/>
          </a:p>
        </p:txBody>
      </p:sp>
      <p:sp>
        <p:nvSpPr>
          <p:cNvPr id="8" name="Text 5"/>
          <p:cNvSpPr/>
          <p:nvPr/>
        </p:nvSpPr>
        <p:spPr>
          <a:xfrm>
            <a:off x="8866108" y="3589853"/>
            <a:ext cx="2384465" cy="311706"/>
          </a:xfrm>
          <a:prstGeom prst="rect">
            <a:avLst/>
          </a:prstGeom>
          <a:noFill/>
          <a:ln/>
        </p:spPr>
        <p:txBody>
          <a:bodyPr wrap="none" lIns="0" tIns="0" rIns="0" bIns="0" rtlCol="0" anchor="t"/>
          <a:lstStyle/>
          <a:p>
            <a:pPr algn="ct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Minutes</a:t>
            </a:r>
            <a:endParaRPr lang="en-US" sz="1950" dirty="0"/>
          </a:p>
        </p:txBody>
      </p:sp>
      <p:sp>
        <p:nvSpPr>
          <p:cNvPr id="9" name="Text 6"/>
          <p:cNvSpPr/>
          <p:nvPr/>
        </p:nvSpPr>
        <p:spPr>
          <a:xfrm>
            <a:off x="8866108" y="4015264"/>
            <a:ext cx="2384465" cy="303252"/>
          </a:xfrm>
          <a:prstGeom prst="rect">
            <a:avLst/>
          </a:prstGeom>
          <a:noFill/>
          <a:ln/>
        </p:spPr>
        <p:txBody>
          <a:bodyPr wrap="none" lIns="0" tIns="0" rIns="0" bIns="0" rtlCol="0" anchor="t"/>
          <a:lstStyle/>
          <a:p>
            <a:pPr algn="ct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Total exam time</a:t>
            </a:r>
            <a:endParaRPr lang="en-US" sz="1450" dirty="0"/>
          </a:p>
        </p:txBody>
      </p:sp>
      <p:sp>
        <p:nvSpPr>
          <p:cNvPr id="10" name="Text 7"/>
          <p:cNvSpPr/>
          <p:nvPr/>
        </p:nvSpPr>
        <p:spPr>
          <a:xfrm>
            <a:off x="11487507" y="2727365"/>
            <a:ext cx="2384465" cy="625554"/>
          </a:xfrm>
          <a:prstGeom prst="rect">
            <a:avLst/>
          </a:prstGeom>
          <a:noFill/>
          <a:ln/>
        </p:spPr>
        <p:txBody>
          <a:bodyPr wrap="none" lIns="0" tIns="0" rIns="0" bIns="0" rtlCol="0" anchor="t"/>
          <a:lstStyle/>
          <a:p>
            <a:pPr algn="ctr" indent="0" marL="0">
              <a:lnSpc>
                <a:spcPts val="4900"/>
              </a:lnSpc>
              <a:buNone/>
            </a:pPr>
            <a:r>
              <a:rPr lang="en-US" sz="4900" b="1" dirty="0">
                <a:solidFill>
                  <a:srgbClr val="384653"/>
                </a:solidFill>
                <a:latin typeface="Barlow Bold" pitchFamily="34" charset="0"/>
                <a:ea typeface="Barlow Bold" pitchFamily="34" charset="-122"/>
                <a:cs typeface="Barlow Bold" pitchFamily="34" charset="-120"/>
              </a:rPr>
              <a:t>65%</a:t>
            </a:r>
            <a:endParaRPr lang="en-US" sz="4900" dirty="0"/>
          </a:p>
        </p:txBody>
      </p:sp>
      <p:sp>
        <p:nvSpPr>
          <p:cNvPr id="11" name="Text 8"/>
          <p:cNvSpPr/>
          <p:nvPr/>
        </p:nvSpPr>
        <p:spPr>
          <a:xfrm>
            <a:off x="11487507" y="3589853"/>
            <a:ext cx="2384465" cy="311706"/>
          </a:xfrm>
          <a:prstGeom prst="rect">
            <a:avLst/>
          </a:prstGeom>
          <a:noFill/>
          <a:ln/>
        </p:spPr>
        <p:txBody>
          <a:bodyPr wrap="none" lIns="0" tIns="0" rIns="0" bIns="0" rtlCol="0" anchor="t"/>
          <a:lstStyle/>
          <a:p>
            <a:pPr algn="ct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Pass Rate</a:t>
            </a:r>
            <a:endParaRPr lang="en-US" sz="1950" dirty="0"/>
          </a:p>
        </p:txBody>
      </p:sp>
      <p:sp>
        <p:nvSpPr>
          <p:cNvPr id="12" name="Text 9"/>
          <p:cNvSpPr/>
          <p:nvPr/>
        </p:nvSpPr>
        <p:spPr>
          <a:xfrm>
            <a:off x="11487507" y="4015264"/>
            <a:ext cx="2384465" cy="606504"/>
          </a:xfrm>
          <a:prstGeom prst="rect">
            <a:avLst/>
          </a:prstGeom>
          <a:noFill/>
          <a:ln/>
        </p:spPr>
        <p:txBody>
          <a:bodyPr wrap="square" lIns="0" tIns="0" rIns="0" bIns="0" rtlCol="0" anchor="t"/>
          <a:lstStyle/>
          <a:p>
            <a:pPr algn="ct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26 correct answers needed</a:t>
            </a:r>
            <a:endParaRPr lang="en-US" sz="1450" dirty="0"/>
          </a:p>
        </p:txBody>
      </p:sp>
      <p:sp>
        <p:nvSpPr>
          <p:cNvPr id="13" name="Text 10"/>
          <p:cNvSpPr/>
          <p:nvPr/>
        </p:nvSpPr>
        <p:spPr>
          <a:xfrm>
            <a:off x="6244709" y="4835009"/>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You now have a targeted study plan based on your specific knowledge gaps. Focus intensively on the four dimensions of service management and the 15 ITIL practices, as these represent your greatest opportunity for score improvement.</a:t>
            </a:r>
            <a:endParaRPr lang="en-US" sz="1450" dirty="0"/>
          </a:p>
        </p:txBody>
      </p:sp>
      <p:sp>
        <p:nvSpPr>
          <p:cNvPr id="14" name="Text 11"/>
          <p:cNvSpPr/>
          <p:nvPr/>
        </p:nvSpPr>
        <p:spPr>
          <a:xfrm>
            <a:off x="6244709" y="5958007"/>
            <a:ext cx="7627382"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Remember: consistent, focused study of your weak areas will yield the best results. Use this guide as your roadmap to ITIL 4 Foundation certification success. You've got this!</a:t>
            </a:r>
            <a:endParaRPr lang="en-US" sz="1450" dirty="0"/>
          </a:p>
        </p:txBody>
      </p:sp>
      <p:pic>
        <p:nvPicPr>
          <p:cNvPr id="15" name="Image 1" descr="preencoded.png">    </p:cNvPr>
          <p:cNvPicPr>
            <a:picLocks noChangeAspect="1"/>
          </p:cNvPicPr>
          <p:nvPr/>
        </p:nvPicPr>
        <p:blipFill>
          <a:blip r:embed="rId2"/>
          <a:stretch>
            <a:fillRect/>
          </a:stretch>
        </p:blipFill>
        <p:spPr>
          <a:xfrm>
            <a:off x="6244709" y="7081004"/>
            <a:ext cx="2382203" cy="521256"/>
          </a:xfrm>
          <a:prstGeom prst="rect">
            <a:avLst/>
          </a:prstGeom>
        </p:spPr>
      </p:pic>
      <p:pic>
        <p:nvPicPr>
          <p:cNvPr id="16" name="Image 2" descr="preencoded.png">    </p:cNvPr>
          <p:cNvPicPr>
            <a:picLocks noChangeAspect="1"/>
          </p:cNvPicPr>
          <p:nvPr/>
        </p:nvPicPr>
        <p:blipFill>
          <a:blip r:embed="rId3"/>
          <a:stretch>
            <a:fillRect/>
          </a:stretch>
        </p:blipFill>
        <p:spPr>
          <a:xfrm>
            <a:off x="8721685" y="7081004"/>
            <a:ext cx="2134791" cy="5212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16762"/>
            <a:ext cx="7287101"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Your Exam Performance Analysis</a:t>
            </a:r>
            <a:endParaRPr lang="en-US" sz="3900" dirty="0"/>
          </a:p>
        </p:txBody>
      </p:sp>
      <p:sp>
        <p:nvSpPr>
          <p:cNvPr id="3" name="Shape 1"/>
          <p:cNvSpPr/>
          <p:nvPr/>
        </p:nvSpPr>
        <p:spPr>
          <a:xfrm>
            <a:off x="758309" y="2814161"/>
            <a:ext cx="5822633" cy="236934"/>
          </a:xfrm>
          <a:prstGeom prst="roundRect">
            <a:avLst>
              <a:gd name="adj" fmla="val 120020"/>
            </a:avLst>
          </a:prstGeom>
          <a:solidFill>
            <a:srgbClr val="D4E9F7"/>
          </a:solidFill>
          <a:ln w="7620">
            <a:solidFill>
              <a:srgbClr val="BACFDD"/>
            </a:solidFill>
            <a:prstDash val="solid"/>
          </a:ln>
        </p:spPr>
      </p:sp>
      <p:pic>
        <p:nvPicPr>
          <p:cNvPr id="4" name="Image 0" descr="preencoded.png">    </p:cNvPr>
          <p:cNvPicPr>
            <a:picLocks noChangeAspect="1"/>
          </p:cNvPicPr>
          <p:nvPr/>
        </p:nvPicPr>
        <p:blipFill>
          <a:blip r:embed="rId1"/>
          <a:stretch>
            <a:fillRect/>
          </a:stretch>
        </p:blipFill>
        <p:spPr>
          <a:xfrm>
            <a:off x="758309" y="2814161"/>
            <a:ext cx="2328982" cy="236934"/>
          </a:xfrm>
          <a:prstGeom prst="rect">
            <a:avLst/>
          </a:prstGeom>
        </p:spPr>
      </p:pic>
      <p:sp>
        <p:nvSpPr>
          <p:cNvPr id="5" name="Text 2"/>
          <p:cNvSpPr/>
          <p:nvPr/>
        </p:nvSpPr>
        <p:spPr>
          <a:xfrm>
            <a:off x="6723102" y="2814161"/>
            <a:ext cx="473631" cy="236934"/>
          </a:xfrm>
          <a:prstGeom prst="rect">
            <a:avLst/>
          </a:prstGeom>
          <a:noFill/>
          <a:ln/>
        </p:spPr>
        <p:txBody>
          <a:bodyPr wrap="none" lIns="0" tIns="0" rIns="0" bIns="0" rtlCol="0" anchor="t"/>
          <a:lstStyle/>
          <a:p>
            <a:pPr algn="l" indent="0" marL="0">
              <a:lnSpc>
                <a:spcPts val="1850"/>
              </a:lnSpc>
              <a:buNone/>
            </a:pPr>
            <a:r>
              <a:rPr lang="en-US" sz="1850" b="1" dirty="0">
                <a:solidFill>
                  <a:srgbClr val="384653"/>
                </a:solidFill>
                <a:latin typeface="Barlow Bold" pitchFamily="34" charset="0"/>
                <a:ea typeface="Barlow Bold" pitchFamily="34" charset="-122"/>
                <a:cs typeface="Barlow Bold" pitchFamily="34" charset="-120"/>
              </a:rPr>
              <a:t>40%</a:t>
            </a:r>
            <a:endParaRPr lang="en-US" sz="1850" dirty="0"/>
          </a:p>
        </p:txBody>
      </p:sp>
      <p:sp>
        <p:nvSpPr>
          <p:cNvPr id="6" name="Text 3"/>
          <p:cNvSpPr/>
          <p:nvPr/>
        </p:nvSpPr>
        <p:spPr>
          <a:xfrm>
            <a:off x="758309" y="3288030"/>
            <a:ext cx="3427452"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Service Management Concepts</a:t>
            </a:r>
            <a:endParaRPr lang="en-US" sz="1950" dirty="0"/>
          </a:p>
        </p:txBody>
      </p:sp>
      <p:sp>
        <p:nvSpPr>
          <p:cNvPr id="7" name="Text 4"/>
          <p:cNvSpPr/>
          <p:nvPr/>
        </p:nvSpPr>
        <p:spPr>
          <a:xfrm>
            <a:off x="758309" y="3713440"/>
            <a:ext cx="6438424"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Critical foundation area needing focused attention</a:t>
            </a:r>
            <a:endParaRPr lang="en-US" sz="1450" dirty="0"/>
          </a:p>
        </p:txBody>
      </p:sp>
      <p:sp>
        <p:nvSpPr>
          <p:cNvPr id="8" name="Shape 5"/>
          <p:cNvSpPr/>
          <p:nvPr/>
        </p:nvSpPr>
        <p:spPr>
          <a:xfrm>
            <a:off x="7433667" y="2814161"/>
            <a:ext cx="5856208" cy="236934"/>
          </a:xfrm>
          <a:prstGeom prst="roundRect">
            <a:avLst>
              <a:gd name="adj" fmla="val 120020"/>
            </a:avLst>
          </a:prstGeom>
          <a:solidFill>
            <a:srgbClr val="D4E9F7"/>
          </a:solidFill>
          <a:ln w="7620">
            <a:solidFill>
              <a:srgbClr val="BACFDD"/>
            </a:solidFill>
            <a:prstDash val="solid"/>
          </a:ln>
        </p:spPr>
      </p:sp>
      <p:pic>
        <p:nvPicPr>
          <p:cNvPr id="9" name="Image 1" descr="preencoded.png">    </p:cNvPr>
          <p:cNvPicPr>
            <a:picLocks noChangeAspect="1"/>
          </p:cNvPicPr>
          <p:nvPr/>
        </p:nvPicPr>
        <p:blipFill>
          <a:blip r:embed="rId2"/>
          <a:stretch>
            <a:fillRect/>
          </a:stretch>
        </p:blipFill>
        <p:spPr>
          <a:xfrm>
            <a:off x="7433667" y="2814161"/>
            <a:ext cx="3923586" cy="236934"/>
          </a:xfrm>
          <a:prstGeom prst="rect">
            <a:avLst/>
          </a:prstGeom>
        </p:spPr>
      </p:pic>
      <p:sp>
        <p:nvSpPr>
          <p:cNvPr id="10" name="Text 6"/>
          <p:cNvSpPr/>
          <p:nvPr/>
        </p:nvSpPr>
        <p:spPr>
          <a:xfrm>
            <a:off x="13432036" y="2814161"/>
            <a:ext cx="440055" cy="236934"/>
          </a:xfrm>
          <a:prstGeom prst="rect">
            <a:avLst/>
          </a:prstGeom>
          <a:noFill/>
          <a:ln/>
        </p:spPr>
        <p:txBody>
          <a:bodyPr wrap="none" lIns="0" tIns="0" rIns="0" bIns="0" rtlCol="0" anchor="t"/>
          <a:lstStyle/>
          <a:p>
            <a:pPr algn="l" indent="0" marL="0">
              <a:lnSpc>
                <a:spcPts val="1850"/>
              </a:lnSpc>
              <a:buNone/>
            </a:pPr>
            <a:r>
              <a:rPr lang="en-US" sz="1850" b="1" dirty="0">
                <a:solidFill>
                  <a:srgbClr val="384653"/>
                </a:solidFill>
                <a:latin typeface="Barlow Bold" pitchFamily="34" charset="0"/>
                <a:ea typeface="Barlow Bold" pitchFamily="34" charset="-122"/>
                <a:cs typeface="Barlow Bold" pitchFamily="34" charset="-120"/>
              </a:rPr>
              <a:t>67%</a:t>
            </a:r>
            <a:endParaRPr lang="en-US" sz="1850" dirty="0"/>
          </a:p>
        </p:txBody>
      </p:sp>
      <p:sp>
        <p:nvSpPr>
          <p:cNvPr id="11" name="Text 7"/>
          <p:cNvSpPr/>
          <p:nvPr/>
        </p:nvSpPr>
        <p:spPr>
          <a:xfrm>
            <a:off x="7433667" y="3288030"/>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ITIL Guiding Principles</a:t>
            </a:r>
            <a:endParaRPr lang="en-US" sz="1950" dirty="0"/>
          </a:p>
        </p:txBody>
      </p:sp>
      <p:sp>
        <p:nvSpPr>
          <p:cNvPr id="12" name="Text 8"/>
          <p:cNvSpPr/>
          <p:nvPr/>
        </p:nvSpPr>
        <p:spPr>
          <a:xfrm>
            <a:off x="7433667" y="3713440"/>
            <a:ext cx="6438424"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Good progress but room for improvement</a:t>
            </a:r>
            <a:endParaRPr lang="en-US" sz="1450" dirty="0"/>
          </a:p>
        </p:txBody>
      </p:sp>
      <p:sp>
        <p:nvSpPr>
          <p:cNvPr id="13" name="Shape 9"/>
          <p:cNvSpPr/>
          <p:nvPr/>
        </p:nvSpPr>
        <p:spPr>
          <a:xfrm>
            <a:off x="758309" y="4490561"/>
            <a:ext cx="5965865" cy="236934"/>
          </a:xfrm>
          <a:prstGeom prst="roundRect">
            <a:avLst>
              <a:gd name="adj" fmla="val 120020"/>
            </a:avLst>
          </a:prstGeom>
          <a:solidFill>
            <a:srgbClr val="D4E9F7"/>
          </a:solidFill>
          <a:ln w="7620">
            <a:solidFill>
              <a:srgbClr val="BACFDD"/>
            </a:solidFill>
            <a:prstDash val="solid"/>
          </a:ln>
        </p:spPr>
      </p:sp>
      <p:sp>
        <p:nvSpPr>
          <p:cNvPr id="14" name="Text 10"/>
          <p:cNvSpPr/>
          <p:nvPr/>
        </p:nvSpPr>
        <p:spPr>
          <a:xfrm>
            <a:off x="6866334" y="4490561"/>
            <a:ext cx="330398" cy="236934"/>
          </a:xfrm>
          <a:prstGeom prst="rect">
            <a:avLst/>
          </a:prstGeom>
          <a:noFill/>
          <a:ln/>
        </p:spPr>
        <p:txBody>
          <a:bodyPr wrap="none" lIns="0" tIns="0" rIns="0" bIns="0" rtlCol="0" anchor="t"/>
          <a:lstStyle/>
          <a:p>
            <a:pPr algn="l" indent="0" marL="0">
              <a:lnSpc>
                <a:spcPts val="1850"/>
              </a:lnSpc>
              <a:buNone/>
            </a:pPr>
            <a:r>
              <a:rPr lang="en-US" sz="1850" b="1" dirty="0">
                <a:solidFill>
                  <a:srgbClr val="384653"/>
                </a:solidFill>
                <a:latin typeface="Barlow Bold" pitchFamily="34" charset="0"/>
                <a:ea typeface="Barlow Bold" pitchFamily="34" charset="-122"/>
                <a:cs typeface="Barlow Bold" pitchFamily="34" charset="-120"/>
              </a:rPr>
              <a:t>0%</a:t>
            </a:r>
            <a:endParaRPr lang="en-US" sz="1850" dirty="0"/>
          </a:p>
        </p:txBody>
      </p:sp>
      <p:sp>
        <p:nvSpPr>
          <p:cNvPr id="15" name="Text 11"/>
          <p:cNvSpPr/>
          <p:nvPr/>
        </p:nvSpPr>
        <p:spPr>
          <a:xfrm>
            <a:off x="758309" y="4964430"/>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Four Dimensions</a:t>
            </a:r>
            <a:endParaRPr lang="en-US" sz="1950" dirty="0"/>
          </a:p>
        </p:txBody>
      </p:sp>
      <p:sp>
        <p:nvSpPr>
          <p:cNvPr id="16" name="Text 12"/>
          <p:cNvSpPr/>
          <p:nvPr/>
        </p:nvSpPr>
        <p:spPr>
          <a:xfrm>
            <a:off x="758309" y="5389840"/>
            <a:ext cx="6438424"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Priority area requiring immediate focus</a:t>
            </a:r>
            <a:endParaRPr lang="en-US" sz="1450" dirty="0"/>
          </a:p>
        </p:txBody>
      </p:sp>
      <p:sp>
        <p:nvSpPr>
          <p:cNvPr id="17" name="Shape 13"/>
          <p:cNvSpPr/>
          <p:nvPr/>
        </p:nvSpPr>
        <p:spPr>
          <a:xfrm>
            <a:off x="7433667" y="4490561"/>
            <a:ext cx="5842516" cy="236934"/>
          </a:xfrm>
          <a:prstGeom prst="roundRect">
            <a:avLst>
              <a:gd name="adj" fmla="val 120020"/>
            </a:avLst>
          </a:prstGeom>
          <a:solidFill>
            <a:srgbClr val="D4E9F7"/>
          </a:solidFill>
          <a:ln w="7620">
            <a:solidFill>
              <a:srgbClr val="BACFDD"/>
            </a:solidFill>
            <a:prstDash val="solid"/>
          </a:ln>
        </p:spPr>
      </p:sp>
      <p:pic>
        <p:nvPicPr>
          <p:cNvPr id="18" name="Image 2" descr="preencoded.png">    </p:cNvPr>
          <p:cNvPicPr>
            <a:picLocks noChangeAspect="1"/>
          </p:cNvPicPr>
          <p:nvPr/>
        </p:nvPicPr>
        <p:blipFill>
          <a:blip r:embed="rId3"/>
          <a:stretch>
            <a:fillRect/>
          </a:stretch>
        </p:blipFill>
        <p:spPr>
          <a:xfrm>
            <a:off x="7433667" y="4490561"/>
            <a:ext cx="1694259" cy="236934"/>
          </a:xfrm>
          <a:prstGeom prst="rect">
            <a:avLst/>
          </a:prstGeom>
        </p:spPr>
      </p:pic>
      <p:sp>
        <p:nvSpPr>
          <p:cNvPr id="19" name="Text 14"/>
          <p:cNvSpPr/>
          <p:nvPr/>
        </p:nvSpPr>
        <p:spPr>
          <a:xfrm>
            <a:off x="13418344" y="4490561"/>
            <a:ext cx="453747" cy="236934"/>
          </a:xfrm>
          <a:prstGeom prst="rect">
            <a:avLst/>
          </a:prstGeom>
          <a:noFill/>
          <a:ln/>
        </p:spPr>
        <p:txBody>
          <a:bodyPr wrap="none" lIns="0" tIns="0" rIns="0" bIns="0" rtlCol="0" anchor="t"/>
          <a:lstStyle/>
          <a:p>
            <a:pPr algn="l" indent="0" marL="0">
              <a:lnSpc>
                <a:spcPts val="1850"/>
              </a:lnSpc>
              <a:buNone/>
            </a:pPr>
            <a:r>
              <a:rPr lang="en-US" sz="1850" b="1" dirty="0">
                <a:solidFill>
                  <a:srgbClr val="384653"/>
                </a:solidFill>
                <a:latin typeface="Barlow Bold" pitchFamily="34" charset="0"/>
                <a:ea typeface="Barlow Bold" pitchFamily="34" charset="-122"/>
                <a:cs typeface="Barlow Bold" pitchFamily="34" charset="-120"/>
              </a:rPr>
              <a:t>29%</a:t>
            </a:r>
            <a:endParaRPr lang="en-US" sz="1850" dirty="0"/>
          </a:p>
        </p:txBody>
      </p:sp>
      <p:sp>
        <p:nvSpPr>
          <p:cNvPr id="20" name="Text 15"/>
          <p:cNvSpPr/>
          <p:nvPr/>
        </p:nvSpPr>
        <p:spPr>
          <a:xfrm>
            <a:off x="7433667" y="4964430"/>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15 ITIL Practices</a:t>
            </a:r>
            <a:endParaRPr lang="en-US" sz="1950" dirty="0"/>
          </a:p>
        </p:txBody>
      </p:sp>
      <p:sp>
        <p:nvSpPr>
          <p:cNvPr id="21" name="Text 16"/>
          <p:cNvSpPr/>
          <p:nvPr/>
        </p:nvSpPr>
        <p:spPr>
          <a:xfrm>
            <a:off x="7433667" y="5389840"/>
            <a:ext cx="6438424" cy="303252"/>
          </a:xfrm>
          <a:prstGeom prst="rect">
            <a:avLst/>
          </a:prstGeom>
          <a:noFill/>
          <a:ln/>
        </p:spPr>
        <p:txBody>
          <a:bodyPr wrap="non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Major knowledge gap to address</a:t>
            </a:r>
            <a:endParaRPr lang="en-US" sz="1450" dirty="0"/>
          </a:p>
        </p:txBody>
      </p:sp>
      <p:sp>
        <p:nvSpPr>
          <p:cNvPr id="22" name="Text 17"/>
          <p:cNvSpPr/>
          <p:nvPr/>
        </p:nvSpPr>
        <p:spPr>
          <a:xfrm>
            <a:off x="758309" y="5906333"/>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This analysis shows where to concentrate your study efforts. The four dimensions and ITIL practices require immediate attention, while service management concepts need substantial reinforcement.</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010132"/>
            <a:ext cx="9977795" cy="1247180"/>
          </a:xfrm>
          <a:prstGeom prst="rect">
            <a:avLst/>
          </a:prstGeom>
          <a:noFill/>
          <a:ln/>
        </p:spPr>
        <p:txBody>
          <a:bodyPr wrap="none" lIns="0" tIns="0" rIns="0" bIns="0" rtlCol="0" anchor="t"/>
          <a:lstStyle/>
          <a:p>
            <a:pPr algn="l" indent="0" marL="0">
              <a:lnSpc>
                <a:spcPts val="9800"/>
              </a:lnSpc>
              <a:buNone/>
            </a:pPr>
            <a:r>
              <a:rPr lang="en-US" sz="7850" b="1" dirty="0">
                <a:solidFill>
                  <a:srgbClr val="2E3C4E"/>
                </a:solidFill>
                <a:latin typeface="Barlow Bold" pitchFamily="34" charset="0"/>
                <a:ea typeface="Barlow Bold" pitchFamily="34" charset="-122"/>
                <a:cs typeface="Barlow Bold" pitchFamily="34" charset="-120"/>
              </a:rPr>
              <a:t>Priority Study Areas</a:t>
            </a:r>
            <a:endParaRPr lang="en-US" sz="7850" dirty="0"/>
          </a:p>
        </p:txBody>
      </p:sp>
      <p:sp>
        <p:nvSpPr>
          <p:cNvPr id="3" name="Shape 1"/>
          <p:cNvSpPr/>
          <p:nvPr/>
        </p:nvSpPr>
        <p:spPr>
          <a:xfrm>
            <a:off x="758309" y="3636407"/>
            <a:ext cx="4244816" cy="2582942"/>
          </a:xfrm>
          <a:prstGeom prst="roundRect">
            <a:avLst>
              <a:gd name="adj" fmla="val 11010"/>
            </a:avLst>
          </a:prstGeom>
          <a:solidFill>
            <a:srgbClr val="D4E9F7"/>
          </a:solidFill>
          <a:ln w="7620">
            <a:solidFill>
              <a:srgbClr val="BACFDD"/>
            </a:solidFill>
            <a:prstDash val="solid"/>
          </a:ln>
        </p:spPr>
      </p:sp>
      <p:sp>
        <p:nvSpPr>
          <p:cNvPr id="4" name="Text 2"/>
          <p:cNvSpPr/>
          <p:nvPr/>
        </p:nvSpPr>
        <p:spPr>
          <a:xfrm>
            <a:off x="955477" y="3833574"/>
            <a:ext cx="3850481" cy="748189"/>
          </a:xfrm>
          <a:prstGeom prst="rect">
            <a:avLst/>
          </a:prstGeom>
          <a:noFill/>
          <a:ln/>
        </p:spPr>
        <p:txBody>
          <a:bodyPr wrap="squar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Four Dimensions of Service Management</a:t>
            </a:r>
            <a:endParaRPr lang="en-US" sz="2350" dirty="0"/>
          </a:p>
        </p:txBody>
      </p:sp>
      <p:sp>
        <p:nvSpPr>
          <p:cNvPr id="5" name="Text 3"/>
          <p:cNvSpPr/>
          <p:nvPr/>
        </p:nvSpPr>
        <p:spPr>
          <a:xfrm>
            <a:off x="955477" y="4695468"/>
            <a:ext cx="3850481" cy="303252"/>
          </a:xfrm>
          <a:prstGeom prst="rect">
            <a:avLst/>
          </a:prstGeom>
          <a:noFill/>
          <a:ln/>
        </p:spPr>
        <p:txBody>
          <a:bodyPr wrap="non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Your Score: 0%</a:t>
            </a:r>
            <a:endParaRPr lang="en-US" sz="1450" dirty="0"/>
          </a:p>
        </p:txBody>
      </p:sp>
      <p:sp>
        <p:nvSpPr>
          <p:cNvPr id="6" name="Text 4"/>
          <p:cNvSpPr/>
          <p:nvPr/>
        </p:nvSpPr>
        <p:spPr>
          <a:xfrm>
            <a:off x="955477" y="5112425"/>
            <a:ext cx="3850481"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Complete foundation rebuild needed. This is your highest priority topic with maximum impact potential.</a:t>
            </a:r>
            <a:endParaRPr lang="en-US" sz="1450" dirty="0"/>
          </a:p>
        </p:txBody>
      </p:sp>
      <p:sp>
        <p:nvSpPr>
          <p:cNvPr id="7" name="Shape 5"/>
          <p:cNvSpPr/>
          <p:nvPr/>
        </p:nvSpPr>
        <p:spPr>
          <a:xfrm>
            <a:off x="5192673" y="3636407"/>
            <a:ext cx="4244935" cy="2582942"/>
          </a:xfrm>
          <a:prstGeom prst="roundRect">
            <a:avLst>
              <a:gd name="adj" fmla="val 11010"/>
            </a:avLst>
          </a:prstGeom>
          <a:solidFill>
            <a:srgbClr val="D4E9F7"/>
          </a:solidFill>
          <a:ln w="7620">
            <a:solidFill>
              <a:srgbClr val="BACFDD"/>
            </a:solidFill>
            <a:prstDash val="solid"/>
          </a:ln>
        </p:spPr>
      </p:sp>
      <p:sp>
        <p:nvSpPr>
          <p:cNvPr id="8" name="Text 6"/>
          <p:cNvSpPr/>
          <p:nvPr/>
        </p:nvSpPr>
        <p:spPr>
          <a:xfrm>
            <a:off x="5389840" y="3833574"/>
            <a:ext cx="3798451" cy="374094"/>
          </a:xfrm>
          <a:prstGeom prst="rect">
            <a:avLst/>
          </a:prstGeom>
          <a:noFill/>
          <a:ln/>
        </p:spPr>
        <p:txBody>
          <a:bodyPr wrap="non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15 ITIL Practices (Key Terms)</a:t>
            </a:r>
            <a:endParaRPr lang="en-US" sz="2350" dirty="0"/>
          </a:p>
        </p:txBody>
      </p:sp>
      <p:sp>
        <p:nvSpPr>
          <p:cNvPr id="9" name="Text 7"/>
          <p:cNvSpPr/>
          <p:nvPr/>
        </p:nvSpPr>
        <p:spPr>
          <a:xfrm>
            <a:off x="5389840" y="4321373"/>
            <a:ext cx="3850600" cy="303252"/>
          </a:xfrm>
          <a:prstGeom prst="rect">
            <a:avLst/>
          </a:prstGeom>
          <a:noFill/>
          <a:ln/>
        </p:spPr>
        <p:txBody>
          <a:bodyPr wrap="non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Your Score: 28.57%</a:t>
            </a:r>
            <a:endParaRPr lang="en-US" sz="1450" dirty="0"/>
          </a:p>
        </p:txBody>
      </p:sp>
      <p:sp>
        <p:nvSpPr>
          <p:cNvPr id="10" name="Text 8"/>
          <p:cNvSpPr/>
          <p:nvPr/>
        </p:nvSpPr>
        <p:spPr>
          <a:xfrm>
            <a:off x="5389840" y="4738330"/>
            <a:ext cx="3850600"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Significant knowledge gaps. Focus on purpose and terminology for each practice.</a:t>
            </a:r>
            <a:endParaRPr lang="en-US" sz="1450" dirty="0"/>
          </a:p>
        </p:txBody>
      </p:sp>
      <p:sp>
        <p:nvSpPr>
          <p:cNvPr id="11" name="Shape 9"/>
          <p:cNvSpPr/>
          <p:nvPr/>
        </p:nvSpPr>
        <p:spPr>
          <a:xfrm>
            <a:off x="9627156" y="3636407"/>
            <a:ext cx="4244816" cy="2582942"/>
          </a:xfrm>
          <a:prstGeom prst="roundRect">
            <a:avLst>
              <a:gd name="adj" fmla="val 11010"/>
            </a:avLst>
          </a:prstGeom>
          <a:solidFill>
            <a:srgbClr val="D4E9F7"/>
          </a:solidFill>
          <a:ln w="7620">
            <a:solidFill>
              <a:srgbClr val="BACFDD"/>
            </a:solidFill>
            <a:prstDash val="solid"/>
          </a:ln>
        </p:spPr>
      </p:sp>
      <p:sp>
        <p:nvSpPr>
          <p:cNvPr id="12" name="Text 10"/>
          <p:cNvSpPr/>
          <p:nvPr/>
        </p:nvSpPr>
        <p:spPr>
          <a:xfrm>
            <a:off x="9824323" y="3833574"/>
            <a:ext cx="3850481" cy="748189"/>
          </a:xfrm>
          <a:prstGeom prst="rect">
            <a:avLst/>
          </a:prstGeom>
          <a:noFill/>
          <a:ln/>
        </p:spPr>
        <p:txBody>
          <a:bodyPr wrap="square" lIns="0" tIns="0" rIns="0" bIns="0" rtlCol="0" anchor="t"/>
          <a:lstStyle/>
          <a:p>
            <a:pPr algn="l" indent="0" marL="0">
              <a:lnSpc>
                <a:spcPts val="2900"/>
              </a:lnSpc>
              <a:buNone/>
            </a:pPr>
            <a:r>
              <a:rPr lang="en-US" sz="2350" b="1" dirty="0">
                <a:solidFill>
                  <a:srgbClr val="384653"/>
                </a:solidFill>
                <a:latin typeface="Barlow Bold" pitchFamily="34" charset="0"/>
                <a:ea typeface="Barlow Bold" pitchFamily="34" charset="-122"/>
                <a:cs typeface="Barlow Bold" pitchFamily="34" charset="-120"/>
              </a:rPr>
              <a:t>Service Management Concepts</a:t>
            </a:r>
            <a:endParaRPr lang="en-US" sz="2350" dirty="0"/>
          </a:p>
        </p:txBody>
      </p:sp>
      <p:sp>
        <p:nvSpPr>
          <p:cNvPr id="13" name="Text 11"/>
          <p:cNvSpPr/>
          <p:nvPr/>
        </p:nvSpPr>
        <p:spPr>
          <a:xfrm>
            <a:off x="9824323" y="4695468"/>
            <a:ext cx="3850481" cy="303252"/>
          </a:xfrm>
          <a:prstGeom prst="rect">
            <a:avLst/>
          </a:prstGeom>
          <a:noFill/>
          <a:ln/>
        </p:spPr>
        <p:txBody>
          <a:bodyPr wrap="non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Your Score: 40%</a:t>
            </a:r>
            <a:endParaRPr lang="en-US" sz="1450" dirty="0"/>
          </a:p>
        </p:txBody>
      </p:sp>
      <p:sp>
        <p:nvSpPr>
          <p:cNvPr id="14" name="Text 12"/>
          <p:cNvSpPr/>
          <p:nvPr/>
        </p:nvSpPr>
        <p:spPr>
          <a:xfrm>
            <a:off x="9824323" y="5112425"/>
            <a:ext cx="3850481" cy="909757"/>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Foundation concepts need strengthening. Critical for understanding all other topics.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908685"/>
            <a:ext cx="9910167"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The Four Dimensions of Service Management</a:t>
            </a:r>
            <a:endParaRPr lang="en-US" sz="3900" dirty="0"/>
          </a:p>
        </p:txBody>
      </p:sp>
      <p:sp>
        <p:nvSpPr>
          <p:cNvPr id="3" name="Text 1"/>
          <p:cNvSpPr/>
          <p:nvPr/>
        </p:nvSpPr>
        <p:spPr>
          <a:xfrm>
            <a:off x="758309" y="1911310"/>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The four dimensions ensure a holistic approach to service management. Every service and practice must consider all four dimensions to deliver value effectively. Think of them as essential perspectives that must be balanced.</a:t>
            </a:r>
            <a:endParaRPr lang="en-US" sz="1450" dirty="0"/>
          </a:p>
        </p:txBody>
      </p:sp>
      <p:sp>
        <p:nvSpPr>
          <p:cNvPr id="4" name="Text 2"/>
          <p:cNvSpPr/>
          <p:nvPr/>
        </p:nvSpPr>
        <p:spPr>
          <a:xfrm>
            <a:off x="1955483" y="3215640"/>
            <a:ext cx="2780467" cy="311706"/>
          </a:xfrm>
          <a:prstGeom prst="rect">
            <a:avLst/>
          </a:prstGeom>
          <a:noFill/>
          <a:ln/>
        </p:spPr>
        <p:txBody>
          <a:bodyPr wrap="none" lIns="0" tIns="0" rIns="0" bIns="0" rtlCol="0" anchor="t"/>
          <a:lstStyle/>
          <a:p>
            <a:pPr algn="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Organizations and People</a:t>
            </a:r>
            <a:endParaRPr lang="en-US" sz="1950" dirty="0"/>
          </a:p>
        </p:txBody>
      </p:sp>
      <p:sp>
        <p:nvSpPr>
          <p:cNvPr id="5" name="Text 3"/>
          <p:cNvSpPr/>
          <p:nvPr/>
        </p:nvSpPr>
        <p:spPr>
          <a:xfrm>
            <a:off x="758309" y="3641050"/>
            <a:ext cx="3977640" cy="909757"/>
          </a:xfrm>
          <a:prstGeom prst="rect">
            <a:avLst/>
          </a:prstGeom>
          <a:noFill/>
          <a:ln/>
        </p:spPr>
        <p:txBody>
          <a:bodyPr wrap="square" lIns="0" tIns="0" rIns="0" bIns="0" rtlCol="0" anchor="t"/>
          <a:lstStyle/>
          <a:p>
            <a:pPr algn="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Culture, roles, competencies, and organizational structure required for service delivery</a:t>
            </a:r>
            <a:endParaRPr lang="en-US" sz="1450" dirty="0"/>
          </a:p>
        </p:txBody>
      </p:sp>
      <p:pic>
        <p:nvPicPr>
          <p:cNvPr id="6" name="Image 0" descr="preencoded.png">    </p:cNvPr>
          <p:cNvPicPr>
            <a:picLocks noChangeAspect="1"/>
          </p:cNvPicPr>
          <p:nvPr/>
        </p:nvPicPr>
        <p:blipFill>
          <a:blip r:embed="rId1"/>
          <a:stretch>
            <a:fillRect/>
          </a:stretch>
        </p:blipFill>
        <p:spPr>
          <a:xfrm>
            <a:off x="5020270" y="2731056"/>
            <a:ext cx="4589740" cy="4589740"/>
          </a:xfrm>
          <a:prstGeom prst="rect">
            <a:avLst/>
          </a:prstGeom>
        </p:spPr>
      </p:pic>
      <p:pic>
        <p:nvPicPr>
          <p:cNvPr id="7" name="Image 1" descr="preencoded.png">    </p:cNvPr>
          <p:cNvPicPr>
            <a:picLocks noChangeAspect="1"/>
          </p:cNvPicPr>
          <p:nvPr/>
        </p:nvPicPr>
        <p:blipFill>
          <a:blip r:embed="rId2"/>
          <a:stretch>
            <a:fillRect/>
          </a:stretch>
        </p:blipFill>
        <p:spPr>
          <a:xfrm>
            <a:off x="6037421" y="3712726"/>
            <a:ext cx="283607" cy="354568"/>
          </a:xfrm>
          <a:prstGeom prst="rect">
            <a:avLst/>
          </a:prstGeom>
        </p:spPr>
      </p:pic>
      <p:sp>
        <p:nvSpPr>
          <p:cNvPr id="8" name="Text 4"/>
          <p:cNvSpPr/>
          <p:nvPr/>
        </p:nvSpPr>
        <p:spPr>
          <a:xfrm>
            <a:off x="9894332" y="3367207"/>
            <a:ext cx="3073598"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Information and Technology</a:t>
            </a:r>
            <a:endParaRPr lang="en-US" sz="1950" dirty="0"/>
          </a:p>
        </p:txBody>
      </p:sp>
      <p:sp>
        <p:nvSpPr>
          <p:cNvPr id="9" name="Text 5"/>
          <p:cNvSpPr/>
          <p:nvPr/>
        </p:nvSpPr>
        <p:spPr>
          <a:xfrm>
            <a:off x="9894332" y="3792617"/>
            <a:ext cx="3977759"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Technology infrastructure, data, and information systems supporting services</a:t>
            </a:r>
            <a:endParaRPr lang="en-US" sz="1450" dirty="0"/>
          </a:p>
        </p:txBody>
      </p:sp>
      <p:pic>
        <p:nvPicPr>
          <p:cNvPr id="10" name="Image 2" descr="preencoded.png">    </p:cNvPr>
          <p:cNvPicPr>
            <a:picLocks noChangeAspect="1"/>
          </p:cNvPicPr>
          <p:nvPr/>
        </p:nvPicPr>
        <p:blipFill>
          <a:blip r:embed="rId3"/>
          <a:stretch>
            <a:fillRect/>
          </a:stretch>
        </p:blipFill>
        <p:spPr>
          <a:xfrm>
            <a:off x="5020270" y="2731056"/>
            <a:ext cx="4589740" cy="4589740"/>
          </a:xfrm>
          <a:prstGeom prst="rect">
            <a:avLst/>
          </a:prstGeom>
        </p:spPr>
      </p:pic>
      <p:pic>
        <p:nvPicPr>
          <p:cNvPr id="11" name="Image 3" descr="preencoded.png">    </p:cNvPr>
          <p:cNvPicPr>
            <a:picLocks noChangeAspect="1"/>
          </p:cNvPicPr>
          <p:nvPr/>
        </p:nvPicPr>
        <p:blipFill>
          <a:blip r:embed="rId4"/>
          <a:stretch>
            <a:fillRect/>
          </a:stretch>
        </p:blipFill>
        <p:spPr>
          <a:xfrm>
            <a:off x="8309134" y="3712726"/>
            <a:ext cx="283607" cy="354568"/>
          </a:xfrm>
          <a:prstGeom prst="rect">
            <a:avLst/>
          </a:prstGeom>
        </p:spPr>
      </p:pic>
      <p:sp>
        <p:nvSpPr>
          <p:cNvPr id="12" name="Text 6"/>
          <p:cNvSpPr/>
          <p:nvPr/>
        </p:nvSpPr>
        <p:spPr>
          <a:xfrm>
            <a:off x="9894332" y="5804297"/>
            <a:ext cx="2515672"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Partners and Suppliers</a:t>
            </a:r>
            <a:endParaRPr lang="en-US" sz="1950" dirty="0"/>
          </a:p>
        </p:txBody>
      </p:sp>
      <p:sp>
        <p:nvSpPr>
          <p:cNvPr id="13" name="Text 7"/>
          <p:cNvSpPr/>
          <p:nvPr/>
        </p:nvSpPr>
        <p:spPr>
          <a:xfrm>
            <a:off x="9894332" y="6229707"/>
            <a:ext cx="3977759" cy="606504"/>
          </a:xfrm>
          <a:prstGeom prst="rect">
            <a:avLst/>
          </a:prstGeom>
          <a:noFill/>
          <a:ln/>
        </p:spPr>
        <p:txBody>
          <a:bodyPr wrap="square" lIns="0" tIns="0" rIns="0" bIns="0" rtlCol="0" anchor="t"/>
          <a:lstStyle/>
          <a:p>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External relationships, contracts, and third-party dependencies</a:t>
            </a:r>
            <a:endParaRPr lang="en-US" sz="1450" dirty="0"/>
          </a:p>
        </p:txBody>
      </p:sp>
      <p:pic>
        <p:nvPicPr>
          <p:cNvPr id="14" name="Image 4" descr="preencoded.png">    </p:cNvPr>
          <p:cNvPicPr>
            <a:picLocks noChangeAspect="1"/>
          </p:cNvPicPr>
          <p:nvPr/>
        </p:nvPicPr>
        <p:blipFill>
          <a:blip r:embed="rId5"/>
          <a:stretch>
            <a:fillRect/>
          </a:stretch>
        </p:blipFill>
        <p:spPr>
          <a:xfrm>
            <a:off x="5020270" y="2731056"/>
            <a:ext cx="4589740" cy="4589740"/>
          </a:xfrm>
          <a:prstGeom prst="rect">
            <a:avLst/>
          </a:prstGeom>
        </p:spPr>
      </p:pic>
      <p:pic>
        <p:nvPicPr>
          <p:cNvPr id="15" name="Image 5" descr="preencoded.png">    </p:cNvPr>
          <p:cNvPicPr>
            <a:picLocks noChangeAspect="1"/>
          </p:cNvPicPr>
          <p:nvPr/>
        </p:nvPicPr>
        <p:blipFill>
          <a:blip r:embed="rId6"/>
          <a:stretch>
            <a:fillRect/>
          </a:stretch>
        </p:blipFill>
        <p:spPr>
          <a:xfrm>
            <a:off x="8309134" y="5984438"/>
            <a:ext cx="283607" cy="354568"/>
          </a:xfrm>
          <a:prstGeom prst="rect">
            <a:avLst/>
          </a:prstGeom>
        </p:spPr>
      </p:pic>
      <p:sp>
        <p:nvSpPr>
          <p:cNvPr id="16" name="Text 8"/>
          <p:cNvSpPr/>
          <p:nvPr/>
        </p:nvSpPr>
        <p:spPr>
          <a:xfrm>
            <a:off x="1483281" y="5804297"/>
            <a:ext cx="3252668" cy="311706"/>
          </a:xfrm>
          <a:prstGeom prst="rect">
            <a:avLst/>
          </a:prstGeom>
          <a:noFill/>
          <a:ln/>
        </p:spPr>
        <p:txBody>
          <a:bodyPr wrap="none" lIns="0" tIns="0" rIns="0" bIns="0" rtlCol="0" anchor="t"/>
          <a:lstStyle/>
          <a:p>
            <a:pPr algn="r"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Value Streams and Processes</a:t>
            </a:r>
            <a:endParaRPr lang="en-US" sz="1950" dirty="0"/>
          </a:p>
        </p:txBody>
      </p:sp>
      <p:sp>
        <p:nvSpPr>
          <p:cNvPr id="17" name="Text 9"/>
          <p:cNvSpPr/>
          <p:nvPr/>
        </p:nvSpPr>
        <p:spPr>
          <a:xfrm>
            <a:off x="758309" y="6229707"/>
            <a:ext cx="3977640" cy="606504"/>
          </a:xfrm>
          <a:prstGeom prst="rect">
            <a:avLst/>
          </a:prstGeom>
          <a:noFill/>
          <a:ln/>
        </p:spPr>
        <p:txBody>
          <a:bodyPr wrap="square" lIns="0" tIns="0" rIns="0" bIns="0" rtlCol="0" anchor="t"/>
          <a:lstStyle/>
          <a:p>
            <a:pPr algn="r"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How activities are coordinated and integrated to create value</a:t>
            </a:r>
            <a:endParaRPr lang="en-US" sz="1450" dirty="0"/>
          </a:p>
        </p:txBody>
      </p:sp>
      <p:pic>
        <p:nvPicPr>
          <p:cNvPr id="18" name="Image 6" descr="preencoded.png">    </p:cNvPr>
          <p:cNvPicPr>
            <a:picLocks noChangeAspect="1"/>
          </p:cNvPicPr>
          <p:nvPr/>
        </p:nvPicPr>
        <p:blipFill>
          <a:blip r:embed="rId7"/>
          <a:stretch>
            <a:fillRect/>
          </a:stretch>
        </p:blipFill>
        <p:spPr>
          <a:xfrm>
            <a:off x="5020270" y="2731056"/>
            <a:ext cx="4589740" cy="4589740"/>
          </a:xfrm>
          <a:prstGeom prst="rect">
            <a:avLst/>
          </a:prstGeom>
        </p:spPr>
      </p:pic>
      <p:pic>
        <p:nvPicPr>
          <p:cNvPr id="19" name="Image 7" descr="preencoded.png">    </p:cNvPr>
          <p:cNvPicPr>
            <a:picLocks noChangeAspect="1"/>
          </p:cNvPicPr>
          <p:nvPr/>
        </p:nvPicPr>
        <p:blipFill>
          <a:blip r:embed="rId8"/>
          <a:stretch>
            <a:fillRect/>
          </a:stretch>
        </p:blipFill>
        <p:spPr>
          <a:xfrm>
            <a:off x="6037421" y="5984438"/>
            <a:ext cx="283607" cy="3545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52939" y="604599"/>
            <a:ext cx="6683812" cy="537091"/>
          </a:xfrm>
          <a:prstGeom prst="rect">
            <a:avLst/>
          </a:prstGeom>
          <a:noFill/>
          <a:ln/>
        </p:spPr>
        <p:txBody>
          <a:bodyPr wrap="none" lIns="0" tIns="0" rIns="0" bIns="0" rtlCol="0" anchor="t"/>
          <a:lstStyle/>
          <a:p>
            <a:pPr algn="l" indent="0" marL="0">
              <a:lnSpc>
                <a:spcPts val="4200"/>
              </a:lnSpc>
              <a:buNone/>
            </a:pPr>
            <a:r>
              <a:rPr lang="en-US" sz="3350" b="1" dirty="0">
                <a:solidFill>
                  <a:srgbClr val="2E3C4E"/>
                </a:solidFill>
                <a:latin typeface="Barlow Bold" pitchFamily="34" charset="0"/>
                <a:ea typeface="Barlow Bold" pitchFamily="34" charset="-122"/>
                <a:cs typeface="Barlow Bold" pitchFamily="34" charset="-120"/>
              </a:rPr>
              <a:t>Key Service Management Concepts</a:t>
            </a:r>
            <a:endParaRPr lang="en-US" sz="3350" dirty="0"/>
          </a:p>
        </p:txBody>
      </p:sp>
      <p:sp>
        <p:nvSpPr>
          <p:cNvPr id="4" name="Text 1"/>
          <p:cNvSpPr/>
          <p:nvPr/>
        </p:nvSpPr>
        <p:spPr>
          <a:xfrm>
            <a:off x="652939" y="1386483"/>
            <a:ext cx="7838123" cy="522208"/>
          </a:xfrm>
          <a:prstGeom prst="rect">
            <a:avLst/>
          </a:prstGeom>
          <a:noFill/>
          <a:ln/>
        </p:spPr>
        <p:txBody>
          <a:bodyPr wrap="square" lIns="0" tIns="0" rIns="0" bIns="0" rtlCol="0" anchor="t"/>
          <a:lstStyle/>
          <a:p>
            <a:pPr algn="l" indent="0" marL="0">
              <a:lnSpc>
                <a:spcPts val="2050"/>
              </a:lnSpc>
              <a:buNone/>
            </a:pPr>
            <a:r>
              <a:rPr lang="en-US" sz="1250" dirty="0">
                <a:solidFill>
                  <a:srgbClr val="384653"/>
                </a:solidFill>
                <a:latin typeface="Montserrat" pitchFamily="34" charset="0"/>
                <a:ea typeface="Montserrat" pitchFamily="34" charset="-122"/>
                <a:cs typeface="Montserrat" pitchFamily="34" charset="-120"/>
              </a:rPr>
              <a:t>Understanding these fundamental concepts is essential for ITIL success. These definitions form the foundation of everything else in the framework.</a:t>
            </a:r>
            <a:endParaRPr lang="en-US" sz="1250" dirty="0"/>
          </a:p>
        </p:txBody>
      </p:sp>
      <p:sp>
        <p:nvSpPr>
          <p:cNvPr id="5" name="Shape 2"/>
          <p:cNvSpPr/>
          <p:nvPr/>
        </p:nvSpPr>
        <p:spPr>
          <a:xfrm>
            <a:off x="652939" y="2092285"/>
            <a:ext cx="7838123" cy="1260753"/>
          </a:xfrm>
          <a:prstGeom prst="roundRect">
            <a:avLst>
              <a:gd name="adj" fmla="val 19425"/>
            </a:avLst>
          </a:prstGeom>
          <a:solidFill>
            <a:srgbClr val="FFFFFF"/>
          </a:solidFill>
          <a:ln w="22860">
            <a:solidFill>
              <a:srgbClr val="BACFDD"/>
            </a:solidFill>
            <a:prstDash val="solid"/>
          </a:ln>
        </p:spPr>
      </p:sp>
      <p:sp>
        <p:nvSpPr>
          <p:cNvPr id="6" name="Shape 3"/>
          <p:cNvSpPr/>
          <p:nvPr/>
        </p:nvSpPr>
        <p:spPr>
          <a:xfrm>
            <a:off x="675799" y="2115145"/>
            <a:ext cx="652939" cy="1215033"/>
          </a:xfrm>
          <a:prstGeom prst="roundRect">
            <a:avLst>
              <a:gd name="adj" fmla="val 33305"/>
            </a:avLst>
          </a:prstGeom>
          <a:solidFill>
            <a:srgbClr val="D4E9F7"/>
          </a:solidFill>
          <a:ln/>
        </p:spPr>
      </p:sp>
      <p:sp>
        <p:nvSpPr>
          <p:cNvPr id="7" name="Text 4"/>
          <p:cNvSpPr/>
          <p:nvPr/>
        </p:nvSpPr>
        <p:spPr>
          <a:xfrm>
            <a:off x="876062" y="2569607"/>
            <a:ext cx="244793" cy="306110"/>
          </a:xfrm>
          <a:prstGeom prst="rect">
            <a:avLst/>
          </a:prstGeom>
          <a:noFill/>
          <a:ln/>
        </p:spPr>
        <p:txBody>
          <a:bodyPr wrap="none" lIns="0" tIns="0" rIns="0" bIns="0" rtlCol="0" anchor="t"/>
          <a:lstStyle/>
          <a:p>
            <a:pPr algn="l" indent="0" marL="0">
              <a:lnSpc>
                <a:spcPts val="1900"/>
              </a:lnSpc>
              <a:buNone/>
            </a:pPr>
            <a:r>
              <a:rPr lang="en-US" sz="1900" b="1" dirty="0">
                <a:solidFill>
                  <a:srgbClr val="384653"/>
                </a:solidFill>
                <a:latin typeface="Barlow Bold" pitchFamily="34" charset="0"/>
                <a:ea typeface="Barlow Bold" pitchFamily="34" charset="-122"/>
                <a:cs typeface="Barlow Bold" pitchFamily="34" charset="-120"/>
              </a:rPr>
              <a:t>1</a:t>
            </a:r>
            <a:endParaRPr lang="en-US" sz="1900" dirty="0"/>
          </a:p>
        </p:txBody>
      </p:sp>
      <p:sp>
        <p:nvSpPr>
          <p:cNvPr id="8" name="Text 5"/>
          <p:cNvSpPr/>
          <p:nvPr/>
        </p:nvSpPr>
        <p:spPr>
          <a:xfrm>
            <a:off x="1491972" y="2278380"/>
            <a:ext cx="2148126" cy="268486"/>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Service</a:t>
            </a:r>
            <a:endParaRPr lang="en-US" sz="1650" dirty="0"/>
          </a:p>
        </p:txBody>
      </p:sp>
      <p:sp>
        <p:nvSpPr>
          <p:cNvPr id="9" name="Text 6"/>
          <p:cNvSpPr/>
          <p:nvPr/>
        </p:nvSpPr>
        <p:spPr>
          <a:xfrm>
            <a:off x="1491972" y="2644735"/>
            <a:ext cx="6976229" cy="522208"/>
          </a:xfrm>
          <a:prstGeom prst="rect">
            <a:avLst/>
          </a:prstGeom>
          <a:noFill/>
          <a:ln/>
        </p:spPr>
        <p:txBody>
          <a:bodyPr wrap="square" lIns="0" tIns="0" rIns="0" bIns="0" rtlCol="0" anchor="t"/>
          <a:lstStyle/>
          <a:p>
            <a:pPr algn="l" indent="0" marL="0">
              <a:lnSpc>
                <a:spcPts val="2050"/>
              </a:lnSpc>
              <a:buNone/>
            </a:pPr>
            <a:r>
              <a:rPr lang="en-US" sz="1250" dirty="0">
                <a:solidFill>
                  <a:srgbClr val="384653"/>
                </a:solidFill>
                <a:latin typeface="Montserrat" pitchFamily="34" charset="0"/>
                <a:ea typeface="Montserrat" pitchFamily="34" charset="-122"/>
                <a:cs typeface="Montserrat" pitchFamily="34" charset="-120"/>
              </a:rPr>
              <a:t>A means of enabling value co-creation by facilitating outcomes that customers want to achieve, without the customer having to manage specific costs and risks.</a:t>
            </a:r>
            <a:endParaRPr lang="en-US" sz="1250" dirty="0"/>
          </a:p>
        </p:txBody>
      </p:sp>
      <p:sp>
        <p:nvSpPr>
          <p:cNvPr id="10" name="Shape 7"/>
          <p:cNvSpPr/>
          <p:nvPr/>
        </p:nvSpPr>
        <p:spPr>
          <a:xfrm>
            <a:off x="652939" y="3516273"/>
            <a:ext cx="7838123" cy="1260753"/>
          </a:xfrm>
          <a:prstGeom prst="roundRect">
            <a:avLst>
              <a:gd name="adj" fmla="val 19425"/>
            </a:avLst>
          </a:prstGeom>
          <a:solidFill>
            <a:srgbClr val="FFFFFF"/>
          </a:solidFill>
          <a:ln w="22860">
            <a:solidFill>
              <a:srgbClr val="BACFDD"/>
            </a:solidFill>
            <a:prstDash val="solid"/>
          </a:ln>
        </p:spPr>
      </p:sp>
      <p:sp>
        <p:nvSpPr>
          <p:cNvPr id="11" name="Shape 8"/>
          <p:cNvSpPr/>
          <p:nvPr/>
        </p:nvSpPr>
        <p:spPr>
          <a:xfrm>
            <a:off x="675799" y="3539133"/>
            <a:ext cx="652939" cy="1215033"/>
          </a:xfrm>
          <a:prstGeom prst="roundRect">
            <a:avLst>
              <a:gd name="adj" fmla="val 33305"/>
            </a:avLst>
          </a:prstGeom>
          <a:solidFill>
            <a:srgbClr val="D4E9F7"/>
          </a:solidFill>
          <a:ln/>
        </p:spPr>
      </p:sp>
      <p:sp>
        <p:nvSpPr>
          <p:cNvPr id="12" name="Text 9"/>
          <p:cNvSpPr/>
          <p:nvPr/>
        </p:nvSpPr>
        <p:spPr>
          <a:xfrm>
            <a:off x="876062" y="3993594"/>
            <a:ext cx="244793" cy="306110"/>
          </a:xfrm>
          <a:prstGeom prst="rect">
            <a:avLst/>
          </a:prstGeom>
          <a:noFill/>
          <a:ln/>
        </p:spPr>
        <p:txBody>
          <a:bodyPr wrap="none" lIns="0" tIns="0" rIns="0" bIns="0" rtlCol="0" anchor="t"/>
          <a:lstStyle/>
          <a:p>
            <a:pPr algn="l" indent="0" marL="0">
              <a:lnSpc>
                <a:spcPts val="1900"/>
              </a:lnSpc>
              <a:buNone/>
            </a:pPr>
            <a:r>
              <a:rPr lang="en-US" sz="1900" b="1" dirty="0">
                <a:solidFill>
                  <a:srgbClr val="384653"/>
                </a:solidFill>
                <a:latin typeface="Barlow Bold" pitchFamily="34" charset="0"/>
                <a:ea typeface="Barlow Bold" pitchFamily="34" charset="-122"/>
                <a:cs typeface="Barlow Bold" pitchFamily="34" charset="-120"/>
              </a:rPr>
              <a:t>2</a:t>
            </a:r>
            <a:endParaRPr lang="en-US" sz="1900" dirty="0"/>
          </a:p>
        </p:txBody>
      </p:sp>
      <p:sp>
        <p:nvSpPr>
          <p:cNvPr id="13" name="Text 10"/>
          <p:cNvSpPr/>
          <p:nvPr/>
        </p:nvSpPr>
        <p:spPr>
          <a:xfrm>
            <a:off x="1491972" y="3702368"/>
            <a:ext cx="2148126" cy="268486"/>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Value</a:t>
            </a:r>
            <a:endParaRPr lang="en-US" sz="1650" dirty="0"/>
          </a:p>
        </p:txBody>
      </p:sp>
      <p:sp>
        <p:nvSpPr>
          <p:cNvPr id="14" name="Text 11"/>
          <p:cNvSpPr/>
          <p:nvPr/>
        </p:nvSpPr>
        <p:spPr>
          <a:xfrm>
            <a:off x="1491972" y="4068723"/>
            <a:ext cx="6976229" cy="522208"/>
          </a:xfrm>
          <a:prstGeom prst="rect">
            <a:avLst/>
          </a:prstGeom>
          <a:noFill/>
          <a:ln/>
        </p:spPr>
        <p:txBody>
          <a:bodyPr wrap="square" lIns="0" tIns="0" rIns="0" bIns="0" rtlCol="0" anchor="t"/>
          <a:lstStyle/>
          <a:p>
            <a:pPr algn="l" indent="0" marL="0">
              <a:lnSpc>
                <a:spcPts val="2050"/>
              </a:lnSpc>
              <a:buNone/>
            </a:pPr>
            <a:r>
              <a:rPr lang="en-US" sz="1250" dirty="0">
                <a:solidFill>
                  <a:srgbClr val="384653"/>
                </a:solidFill>
                <a:latin typeface="Montserrat" pitchFamily="34" charset="0"/>
                <a:ea typeface="Montserrat" pitchFamily="34" charset="-122"/>
                <a:cs typeface="Montserrat" pitchFamily="34" charset="-120"/>
              </a:rPr>
              <a:t>The perceived benefits, usefulness, and importance of something. Value is always defined by the customer or stakeholder receiving the service.</a:t>
            </a:r>
            <a:endParaRPr lang="en-US" sz="1250" dirty="0"/>
          </a:p>
        </p:txBody>
      </p:sp>
      <p:sp>
        <p:nvSpPr>
          <p:cNvPr id="15" name="Shape 12"/>
          <p:cNvSpPr/>
          <p:nvPr/>
        </p:nvSpPr>
        <p:spPr>
          <a:xfrm>
            <a:off x="652939" y="4940260"/>
            <a:ext cx="7838123" cy="1260753"/>
          </a:xfrm>
          <a:prstGeom prst="roundRect">
            <a:avLst>
              <a:gd name="adj" fmla="val 19425"/>
            </a:avLst>
          </a:prstGeom>
          <a:solidFill>
            <a:srgbClr val="FFFFFF"/>
          </a:solidFill>
          <a:ln w="22860">
            <a:solidFill>
              <a:srgbClr val="BACFDD"/>
            </a:solidFill>
            <a:prstDash val="solid"/>
          </a:ln>
        </p:spPr>
      </p:sp>
      <p:sp>
        <p:nvSpPr>
          <p:cNvPr id="16" name="Shape 13"/>
          <p:cNvSpPr/>
          <p:nvPr/>
        </p:nvSpPr>
        <p:spPr>
          <a:xfrm>
            <a:off x="675799" y="4963120"/>
            <a:ext cx="652939" cy="1215033"/>
          </a:xfrm>
          <a:prstGeom prst="roundRect">
            <a:avLst>
              <a:gd name="adj" fmla="val 33305"/>
            </a:avLst>
          </a:prstGeom>
          <a:solidFill>
            <a:srgbClr val="D4E9F7"/>
          </a:solidFill>
          <a:ln/>
        </p:spPr>
      </p:sp>
      <p:sp>
        <p:nvSpPr>
          <p:cNvPr id="17" name="Text 14"/>
          <p:cNvSpPr/>
          <p:nvPr/>
        </p:nvSpPr>
        <p:spPr>
          <a:xfrm>
            <a:off x="876062" y="5417582"/>
            <a:ext cx="244793" cy="306110"/>
          </a:xfrm>
          <a:prstGeom prst="rect">
            <a:avLst/>
          </a:prstGeom>
          <a:noFill/>
          <a:ln/>
        </p:spPr>
        <p:txBody>
          <a:bodyPr wrap="none" lIns="0" tIns="0" rIns="0" bIns="0" rtlCol="0" anchor="t"/>
          <a:lstStyle/>
          <a:p>
            <a:pPr algn="l" indent="0" marL="0">
              <a:lnSpc>
                <a:spcPts val="1900"/>
              </a:lnSpc>
              <a:buNone/>
            </a:pPr>
            <a:r>
              <a:rPr lang="en-US" sz="1900" b="1" dirty="0">
                <a:solidFill>
                  <a:srgbClr val="384653"/>
                </a:solidFill>
                <a:latin typeface="Barlow Bold" pitchFamily="34" charset="0"/>
                <a:ea typeface="Barlow Bold" pitchFamily="34" charset="-122"/>
                <a:cs typeface="Barlow Bold" pitchFamily="34" charset="-120"/>
              </a:rPr>
              <a:t>3</a:t>
            </a:r>
            <a:endParaRPr lang="en-US" sz="1900" dirty="0"/>
          </a:p>
        </p:txBody>
      </p:sp>
      <p:sp>
        <p:nvSpPr>
          <p:cNvPr id="18" name="Text 15"/>
          <p:cNvSpPr/>
          <p:nvPr/>
        </p:nvSpPr>
        <p:spPr>
          <a:xfrm>
            <a:off x="1491972" y="5126355"/>
            <a:ext cx="2148126" cy="268486"/>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Outcome</a:t>
            </a:r>
            <a:endParaRPr lang="en-US" sz="1650" dirty="0"/>
          </a:p>
        </p:txBody>
      </p:sp>
      <p:sp>
        <p:nvSpPr>
          <p:cNvPr id="19" name="Text 16"/>
          <p:cNvSpPr/>
          <p:nvPr/>
        </p:nvSpPr>
        <p:spPr>
          <a:xfrm>
            <a:off x="1491972" y="5492710"/>
            <a:ext cx="6976229" cy="522208"/>
          </a:xfrm>
          <a:prstGeom prst="rect">
            <a:avLst/>
          </a:prstGeom>
          <a:noFill/>
          <a:ln/>
        </p:spPr>
        <p:txBody>
          <a:bodyPr wrap="square" lIns="0" tIns="0" rIns="0" bIns="0" rtlCol="0" anchor="t"/>
          <a:lstStyle/>
          <a:p>
            <a:pPr algn="l" indent="0" marL="0">
              <a:lnSpc>
                <a:spcPts val="2050"/>
              </a:lnSpc>
              <a:buNone/>
            </a:pPr>
            <a:r>
              <a:rPr lang="en-US" sz="1250" dirty="0">
                <a:solidFill>
                  <a:srgbClr val="384653"/>
                </a:solidFill>
                <a:latin typeface="Montserrat" pitchFamily="34" charset="0"/>
                <a:ea typeface="Montserrat" pitchFamily="34" charset="-122"/>
                <a:cs typeface="Montserrat" pitchFamily="34" charset="-120"/>
              </a:rPr>
              <a:t>A result for a stakeholder enabled by one or more outputs. Outcomes represent what the customer actually wants to achieve.</a:t>
            </a:r>
            <a:endParaRPr lang="en-US" sz="1250" dirty="0"/>
          </a:p>
        </p:txBody>
      </p:sp>
      <p:sp>
        <p:nvSpPr>
          <p:cNvPr id="20" name="Shape 17"/>
          <p:cNvSpPr/>
          <p:nvPr/>
        </p:nvSpPr>
        <p:spPr>
          <a:xfrm>
            <a:off x="652939" y="6364248"/>
            <a:ext cx="7838123" cy="1260753"/>
          </a:xfrm>
          <a:prstGeom prst="roundRect">
            <a:avLst>
              <a:gd name="adj" fmla="val 19425"/>
            </a:avLst>
          </a:prstGeom>
          <a:solidFill>
            <a:srgbClr val="FFFFFF"/>
          </a:solidFill>
          <a:ln w="22860">
            <a:solidFill>
              <a:srgbClr val="BACFDD"/>
            </a:solidFill>
            <a:prstDash val="solid"/>
          </a:ln>
        </p:spPr>
      </p:sp>
      <p:sp>
        <p:nvSpPr>
          <p:cNvPr id="21" name="Shape 18"/>
          <p:cNvSpPr/>
          <p:nvPr/>
        </p:nvSpPr>
        <p:spPr>
          <a:xfrm>
            <a:off x="675799" y="6387108"/>
            <a:ext cx="652939" cy="1215033"/>
          </a:xfrm>
          <a:prstGeom prst="roundRect">
            <a:avLst>
              <a:gd name="adj" fmla="val 33305"/>
            </a:avLst>
          </a:prstGeom>
          <a:solidFill>
            <a:srgbClr val="D4E9F7"/>
          </a:solidFill>
          <a:ln/>
        </p:spPr>
      </p:sp>
      <p:sp>
        <p:nvSpPr>
          <p:cNvPr id="22" name="Text 19"/>
          <p:cNvSpPr/>
          <p:nvPr/>
        </p:nvSpPr>
        <p:spPr>
          <a:xfrm>
            <a:off x="876062" y="6841569"/>
            <a:ext cx="244793" cy="306110"/>
          </a:xfrm>
          <a:prstGeom prst="rect">
            <a:avLst/>
          </a:prstGeom>
          <a:noFill/>
          <a:ln/>
        </p:spPr>
        <p:txBody>
          <a:bodyPr wrap="none" lIns="0" tIns="0" rIns="0" bIns="0" rtlCol="0" anchor="t"/>
          <a:lstStyle/>
          <a:p>
            <a:pPr algn="l" indent="0" marL="0">
              <a:lnSpc>
                <a:spcPts val="1900"/>
              </a:lnSpc>
              <a:buNone/>
            </a:pPr>
            <a:r>
              <a:rPr lang="en-US" sz="1900" b="1" dirty="0">
                <a:solidFill>
                  <a:srgbClr val="384653"/>
                </a:solidFill>
                <a:latin typeface="Barlow Bold" pitchFamily="34" charset="0"/>
                <a:ea typeface="Barlow Bold" pitchFamily="34" charset="-122"/>
                <a:cs typeface="Barlow Bold" pitchFamily="34" charset="-120"/>
              </a:rPr>
              <a:t>4</a:t>
            </a:r>
            <a:endParaRPr lang="en-US" sz="1900" dirty="0"/>
          </a:p>
        </p:txBody>
      </p:sp>
      <p:sp>
        <p:nvSpPr>
          <p:cNvPr id="23" name="Text 20"/>
          <p:cNvSpPr/>
          <p:nvPr/>
        </p:nvSpPr>
        <p:spPr>
          <a:xfrm>
            <a:off x="1491972" y="6550342"/>
            <a:ext cx="2148126" cy="268486"/>
          </a:xfrm>
          <a:prstGeom prst="rect">
            <a:avLst/>
          </a:prstGeom>
          <a:noFill/>
          <a:ln/>
        </p:spPr>
        <p:txBody>
          <a:bodyPr wrap="none" lIns="0" tIns="0" rIns="0" bIns="0" rtlCol="0" anchor="t"/>
          <a:lstStyle/>
          <a:p>
            <a:pPr algn="l" indent="0" marL="0">
              <a:lnSpc>
                <a:spcPts val="2100"/>
              </a:lnSpc>
              <a:buNone/>
            </a:pPr>
            <a:r>
              <a:rPr lang="en-US" sz="1650" b="1" dirty="0">
                <a:solidFill>
                  <a:srgbClr val="384653"/>
                </a:solidFill>
                <a:latin typeface="Barlow Bold" pitchFamily="34" charset="0"/>
                <a:ea typeface="Barlow Bold" pitchFamily="34" charset="-122"/>
                <a:cs typeface="Barlow Bold" pitchFamily="34" charset="-120"/>
              </a:rPr>
              <a:t>Utility and Warranty</a:t>
            </a:r>
            <a:endParaRPr lang="en-US" sz="1650" dirty="0"/>
          </a:p>
        </p:txBody>
      </p:sp>
      <p:sp>
        <p:nvSpPr>
          <p:cNvPr id="24" name="Text 21"/>
          <p:cNvSpPr/>
          <p:nvPr/>
        </p:nvSpPr>
        <p:spPr>
          <a:xfrm>
            <a:off x="1491972" y="6916698"/>
            <a:ext cx="6976229" cy="522208"/>
          </a:xfrm>
          <a:prstGeom prst="rect">
            <a:avLst/>
          </a:prstGeom>
          <a:noFill/>
          <a:ln/>
        </p:spPr>
        <p:txBody>
          <a:bodyPr wrap="square" lIns="0" tIns="0" rIns="0" bIns="0" rtlCol="0" anchor="t"/>
          <a:lstStyle/>
          <a:p>
            <a:pPr algn="l" indent="0" marL="0">
              <a:lnSpc>
                <a:spcPts val="2050"/>
              </a:lnSpc>
              <a:buNone/>
            </a:pPr>
            <a:r>
              <a:rPr lang="en-US" sz="1250" dirty="0">
                <a:solidFill>
                  <a:srgbClr val="384653"/>
                </a:solidFill>
                <a:latin typeface="Montserrat" pitchFamily="34" charset="0"/>
                <a:ea typeface="Montserrat" pitchFamily="34" charset="-122"/>
                <a:cs typeface="Montserrat" pitchFamily="34" charset="-120"/>
              </a:rPr>
              <a:t>Utility is what the service does (fitness for purpose). Warranty is how well it performs (fitness for use). Both are required for value.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3151" y="304681"/>
            <a:ext cx="4649153" cy="364450"/>
          </a:xfrm>
          <a:prstGeom prst="rect">
            <a:avLst/>
          </a:prstGeom>
          <a:noFill/>
          <a:ln/>
        </p:spPr>
        <p:txBody>
          <a:bodyPr wrap="none" lIns="0" tIns="0" rIns="0" bIns="0" rtlCol="0" anchor="t"/>
          <a:lstStyle/>
          <a:p>
            <a:pPr algn="l" indent="0" marL="0">
              <a:lnSpc>
                <a:spcPts val="2850"/>
              </a:lnSpc>
              <a:buNone/>
            </a:pPr>
            <a:r>
              <a:rPr lang="en-US" sz="2250" b="1" dirty="0">
                <a:solidFill>
                  <a:srgbClr val="2E3C4E"/>
                </a:solidFill>
                <a:latin typeface="Barlow Bold" pitchFamily="34" charset="0"/>
                <a:ea typeface="Barlow Bold" pitchFamily="34" charset="-122"/>
                <a:cs typeface="Barlow Bold" pitchFamily="34" charset="-120"/>
              </a:rPr>
              <a:t>The ITIL Service Value System (SVS)</a:t>
            </a:r>
            <a:endParaRPr lang="en-US" sz="2250" dirty="0"/>
          </a:p>
        </p:txBody>
      </p:sp>
      <p:pic>
        <p:nvPicPr>
          <p:cNvPr id="3" name="Image 0" descr="preencoded.png">    </p:cNvPr>
          <p:cNvPicPr>
            <a:picLocks noChangeAspect="1"/>
          </p:cNvPicPr>
          <p:nvPr/>
        </p:nvPicPr>
        <p:blipFill>
          <a:blip r:embed="rId1"/>
          <a:stretch>
            <a:fillRect/>
          </a:stretch>
        </p:blipFill>
        <p:spPr>
          <a:xfrm>
            <a:off x="443151" y="890707"/>
            <a:ext cx="13744099" cy="7615476"/>
          </a:xfrm>
          <a:prstGeom prst="rect">
            <a:avLst/>
          </a:prstGeom>
        </p:spPr>
      </p:pic>
      <p:sp>
        <p:nvSpPr>
          <p:cNvPr id="4" name="Text 1"/>
          <p:cNvSpPr/>
          <p:nvPr/>
        </p:nvSpPr>
        <p:spPr>
          <a:xfrm>
            <a:off x="5994428" y="4134870"/>
            <a:ext cx="2902239" cy="399690"/>
          </a:xfrm>
          <a:prstGeom prst="rect">
            <a:avLst/>
          </a:prstGeom>
          <a:noFill/>
          <a:ln/>
        </p:spPr>
        <p:txBody>
          <a:bodyPr wrap="none" lIns="0" tIns="0" rIns="0" bIns="0" rtlCol="0" anchor="t"/>
          <a:lstStyle/>
          <a:p>
            <a:pPr algn="ctr" indent="0" marL="0">
              <a:lnSpc>
                <a:spcPts val="1750"/>
              </a:lnSpc>
              <a:buNone/>
            </a:pPr>
            <a:r>
              <a:rPr lang="en-US" sz="1400" b="1" dirty="0">
                <a:solidFill>
                  <a:srgbClr val="000000"/>
                </a:solidFill>
                <a:latin typeface="Barlow Bold" pitchFamily="34" charset="0"/>
                <a:ea typeface="Barlow Bold" pitchFamily="34" charset="-122"/>
                <a:cs typeface="Barlow Bold" pitchFamily="34" charset="-120"/>
              </a:rPr>
              <a:t>Service Value Chain</a:t>
            </a:r>
            <a:endParaRPr lang="en-US" sz="1400" dirty="0"/>
          </a:p>
        </p:txBody>
      </p:sp>
      <p:sp>
        <p:nvSpPr>
          <p:cNvPr id="5" name="Text 2"/>
          <p:cNvSpPr/>
          <p:nvPr/>
        </p:nvSpPr>
        <p:spPr>
          <a:xfrm>
            <a:off x="5994428" y="4642551"/>
            <a:ext cx="2902239" cy="607446"/>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Montserrat" pitchFamily="34" charset="0"/>
                <a:ea typeface="Montserrat" pitchFamily="34" charset="-122"/>
                <a:cs typeface="Montserrat" pitchFamily="34" charset="-120"/>
              </a:rPr>
              <a:t>Transforms demand into value</a:t>
            </a:r>
            <a:endParaRPr lang="en-US" sz="1050" dirty="0"/>
          </a:p>
        </p:txBody>
      </p:sp>
      <p:sp>
        <p:nvSpPr>
          <p:cNvPr id="6" name="Text 3"/>
          <p:cNvSpPr/>
          <p:nvPr/>
        </p:nvSpPr>
        <p:spPr>
          <a:xfrm>
            <a:off x="10281348" y="4256359"/>
            <a:ext cx="3196892" cy="399690"/>
          </a:xfrm>
          <a:prstGeom prst="rect">
            <a:avLst/>
          </a:prstGeom>
          <a:noFill/>
          <a:ln/>
        </p:spPr>
        <p:txBody>
          <a:bodyPr wrap="none" lIns="0" tIns="0" rIns="0" bIns="0" rtlCol="0" anchor="t"/>
          <a:lstStyle/>
          <a:p>
            <a:pPr algn="ctr" indent="0" marL="0">
              <a:lnSpc>
                <a:spcPts val="1750"/>
              </a:lnSpc>
              <a:buNone/>
            </a:pPr>
            <a:r>
              <a:rPr lang="en-US" sz="1400" b="1" dirty="0">
                <a:solidFill>
                  <a:srgbClr val="000000"/>
                </a:solidFill>
                <a:latin typeface="Barlow Bold" pitchFamily="34" charset="0"/>
                <a:ea typeface="Barlow Bold" pitchFamily="34" charset="-122"/>
                <a:cs typeface="Barlow Bold" pitchFamily="34" charset="-120"/>
              </a:rPr>
              <a:t>Governance</a:t>
            </a:r>
            <a:endParaRPr lang="en-US" sz="1400" dirty="0"/>
          </a:p>
        </p:txBody>
      </p:sp>
      <p:sp>
        <p:nvSpPr>
          <p:cNvPr id="7" name="Text 4"/>
          <p:cNvSpPr/>
          <p:nvPr/>
        </p:nvSpPr>
        <p:spPr>
          <a:xfrm>
            <a:off x="10206050" y="4764040"/>
            <a:ext cx="3347700" cy="607445"/>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Montserrat" pitchFamily="34" charset="0"/>
                <a:ea typeface="Montserrat" pitchFamily="34" charset="-122"/>
                <a:cs typeface="Montserrat" pitchFamily="34" charset="-120"/>
              </a:rPr>
              <a:t>Oversight to ensure alignment and compliance</a:t>
            </a:r>
            <a:endParaRPr lang="en-US" sz="1050" dirty="0"/>
          </a:p>
        </p:txBody>
      </p:sp>
      <p:sp>
        <p:nvSpPr>
          <p:cNvPr id="8" name="Text 5"/>
          <p:cNvSpPr/>
          <p:nvPr/>
        </p:nvSpPr>
        <p:spPr>
          <a:xfrm>
            <a:off x="1079815" y="6200185"/>
            <a:ext cx="3295603" cy="399690"/>
          </a:xfrm>
          <a:prstGeom prst="rect">
            <a:avLst/>
          </a:prstGeom>
          <a:noFill/>
          <a:ln/>
        </p:spPr>
        <p:txBody>
          <a:bodyPr wrap="none" lIns="0" tIns="0" rIns="0" bIns="0" rtlCol="0" anchor="t"/>
          <a:lstStyle/>
          <a:p>
            <a:pPr algn="ctr" indent="0" marL="0">
              <a:lnSpc>
                <a:spcPts val="1750"/>
              </a:lnSpc>
              <a:buNone/>
            </a:pPr>
            <a:r>
              <a:rPr lang="en-US" sz="1400" b="1" dirty="0">
                <a:solidFill>
                  <a:srgbClr val="000000"/>
                </a:solidFill>
                <a:latin typeface="Barlow Bold" pitchFamily="34" charset="0"/>
                <a:ea typeface="Barlow Bold" pitchFamily="34" charset="-122"/>
                <a:cs typeface="Barlow Bold" pitchFamily="34" charset="-120"/>
              </a:rPr>
              <a:t>Continual Improvement</a:t>
            </a:r>
            <a:endParaRPr lang="en-US" sz="1400" dirty="0"/>
          </a:p>
        </p:txBody>
      </p:sp>
      <p:sp>
        <p:nvSpPr>
          <p:cNvPr id="9" name="Text 6"/>
          <p:cNvSpPr/>
          <p:nvPr/>
        </p:nvSpPr>
        <p:spPr>
          <a:xfrm>
            <a:off x="1053872" y="6707865"/>
            <a:ext cx="3347699" cy="607446"/>
          </a:xfrm>
          <a:prstGeom prst="rect">
            <a:avLst/>
          </a:prstGeom>
          <a:noFill/>
          <a:ln/>
        </p:spPr>
        <p:txBody>
          <a:bodyPr wrap="square" lIns="0" tIns="0" rIns="0" bIns="0" rtlCol="0" anchor="t"/>
          <a:lstStyle/>
          <a:p>
            <a:pPr algn="ctr" indent="0" marL="0">
              <a:lnSpc>
                <a:spcPts val="1350"/>
              </a:lnSpc>
              <a:buNone/>
            </a:pPr>
            <a:r>
              <a:rPr lang="en-US" sz="1050" dirty="0">
                <a:solidFill>
                  <a:srgbClr val="000000"/>
                </a:solidFill>
                <a:latin typeface="Montserrat" pitchFamily="34" charset="0"/>
                <a:ea typeface="Montserrat" pitchFamily="34" charset="-122"/>
                <a:cs typeface="Montserrat" pitchFamily="34" charset="-120"/>
              </a:rPr>
              <a:t>Ongoing enhancement of services and practices</a:t>
            </a:r>
            <a:endParaRPr lang="en-US" sz="1050" dirty="0"/>
          </a:p>
        </p:txBody>
      </p:sp>
      <p:sp>
        <p:nvSpPr>
          <p:cNvPr id="10" name="Text 7"/>
          <p:cNvSpPr/>
          <p:nvPr/>
        </p:nvSpPr>
        <p:spPr>
          <a:xfrm>
            <a:off x="1507136" y="1526229"/>
            <a:ext cx="3196893" cy="399691"/>
          </a:xfrm>
          <a:prstGeom prst="rect">
            <a:avLst/>
          </a:prstGeom>
          <a:noFill/>
          <a:ln/>
        </p:spPr>
        <p:txBody>
          <a:bodyPr wrap="none" lIns="0" tIns="0" rIns="0" bIns="0" rtlCol="0" anchor="t"/>
          <a:lstStyle/>
          <a:p>
            <a:pPr algn="ctr" indent="0" marL="0">
              <a:lnSpc>
                <a:spcPts val="1750"/>
              </a:lnSpc>
              <a:buNone/>
            </a:pPr>
            <a:r>
              <a:rPr lang="en-US" sz="1400" b="1" dirty="0">
                <a:solidFill>
                  <a:srgbClr val="384653"/>
                </a:solidFill>
                <a:latin typeface="Barlow Bold" pitchFamily="34" charset="0"/>
                <a:ea typeface="Barlow Bold" pitchFamily="34" charset="-122"/>
                <a:cs typeface="Barlow Bold" pitchFamily="34" charset="-120"/>
              </a:rPr>
              <a:t>Guiding Principles</a:t>
            </a:r>
            <a:endParaRPr lang="en-US" sz="1400" dirty="0"/>
          </a:p>
        </p:txBody>
      </p:sp>
      <p:sp>
        <p:nvSpPr>
          <p:cNvPr id="11" name="Text 8"/>
          <p:cNvSpPr/>
          <p:nvPr/>
        </p:nvSpPr>
        <p:spPr>
          <a:xfrm>
            <a:off x="1431838" y="2033910"/>
            <a:ext cx="3347699" cy="911168"/>
          </a:xfrm>
          <a:prstGeom prst="rect">
            <a:avLst/>
          </a:prstGeom>
          <a:noFill/>
          <a:ln/>
        </p:spPr>
        <p:txBody>
          <a:bodyPr wrap="square" lIns="0" tIns="0" rIns="0" bIns="0" rtlCol="0" anchor="t"/>
          <a:lstStyle/>
          <a:p>
            <a:pPr algn="ctr" indent="0" marL="0">
              <a:lnSpc>
                <a:spcPts val="1350"/>
              </a:lnSpc>
              <a:buNone/>
            </a:pPr>
            <a:r>
              <a:rPr lang="en-US" sz="1050" dirty="0">
                <a:solidFill>
                  <a:srgbClr val="384653"/>
                </a:solidFill>
                <a:latin typeface="Montserrat" pitchFamily="34" charset="0"/>
                <a:ea typeface="Montserrat" pitchFamily="34" charset="-122"/>
                <a:cs typeface="Montserrat" pitchFamily="34" charset="-120"/>
              </a:rPr>
              <a:t>Universal recommendations for decisions</a:t>
            </a:r>
            <a:endParaRPr lang="en-US" sz="1050" dirty="0"/>
          </a:p>
        </p:txBody>
      </p:sp>
      <p:sp>
        <p:nvSpPr>
          <p:cNvPr id="12" name="Text 9"/>
          <p:cNvSpPr/>
          <p:nvPr/>
        </p:nvSpPr>
        <p:spPr>
          <a:xfrm>
            <a:off x="443151" y="8630722"/>
            <a:ext cx="13744099" cy="177284"/>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The SVS describes how all components and activities of an organization work together to enable value creation. It's the operating model that integrates guiding principles, governance, service value chain, practices, and continual improvement.</a:t>
            </a:r>
            <a:endParaRPr lang="en-US" sz="850" dirty="0"/>
          </a:p>
        </p:txBody>
      </p:sp>
      <p:sp>
        <p:nvSpPr>
          <p:cNvPr id="13" name="Text 10"/>
          <p:cNvSpPr/>
          <p:nvPr/>
        </p:nvSpPr>
        <p:spPr>
          <a:xfrm>
            <a:off x="443151" y="8932545"/>
            <a:ext cx="110728" cy="138470"/>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Barlow Light" pitchFamily="34" charset="0"/>
                <a:ea typeface="Barlow Light" pitchFamily="34" charset="-122"/>
                <a:cs typeface="Barlow Light" pitchFamily="34" charset="-120"/>
              </a:rPr>
              <a:t>01</a:t>
            </a:r>
            <a:endParaRPr lang="en-US" sz="850" dirty="0"/>
          </a:p>
        </p:txBody>
      </p:sp>
      <p:pic>
        <p:nvPicPr>
          <p:cNvPr id="14" name="Image 1" descr="preencoded.png">    </p:cNvPr>
          <p:cNvPicPr>
            <a:picLocks noChangeAspect="1"/>
          </p:cNvPicPr>
          <p:nvPr/>
        </p:nvPicPr>
        <p:blipFill>
          <a:blip r:embed="rId2"/>
          <a:stretch>
            <a:fillRect/>
          </a:stretch>
        </p:blipFill>
        <p:spPr>
          <a:xfrm>
            <a:off x="443151" y="9105543"/>
            <a:ext cx="4507468" cy="15240"/>
          </a:xfrm>
          <a:prstGeom prst="rect">
            <a:avLst/>
          </a:prstGeom>
        </p:spPr>
      </p:pic>
      <p:sp>
        <p:nvSpPr>
          <p:cNvPr id="15" name="Text 11"/>
          <p:cNvSpPr/>
          <p:nvPr/>
        </p:nvSpPr>
        <p:spPr>
          <a:xfrm>
            <a:off x="443151" y="9191387"/>
            <a:ext cx="1457801" cy="182166"/>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Opportunity/Demand</a:t>
            </a:r>
            <a:endParaRPr lang="en-US" sz="1100" dirty="0"/>
          </a:p>
        </p:txBody>
      </p:sp>
      <p:sp>
        <p:nvSpPr>
          <p:cNvPr id="16" name="Text 12"/>
          <p:cNvSpPr/>
          <p:nvPr/>
        </p:nvSpPr>
        <p:spPr>
          <a:xfrm>
            <a:off x="443151" y="9439989"/>
            <a:ext cx="4507468" cy="177284"/>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External inputs that trigger the value creation process</a:t>
            </a:r>
            <a:endParaRPr lang="en-US" sz="850" dirty="0"/>
          </a:p>
        </p:txBody>
      </p:sp>
      <p:sp>
        <p:nvSpPr>
          <p:cNvPr id="17" name="Text 13"/>
          <p:cNvSpPr/>
          <p:nvPr/>
        </p:nvSpPr>
        <p:spPr>
          <a:xfrm>
            <a:off x="5061347" y="8932545"/>
            <a:ext cx="110728" cy="138470"/>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Barlow Light" pitchFamily="34" charset="0"/>
                <a:ea typeface="Barlow Light" pitchFamily="34" charset="-122"/>
                <a:cs typeface="Barlow Light" pitchFamily="34" charset="-120"/>
              </a:rPr>
              <a:t>02</a:t>
            </a:r>
            <a:endParaRPr lang="en-US" sz="850" dirty="0"/>
          </a:p>
        </p:txBody>
      </p:sp>
      <p:pic>
        <p:nvPicPr>
          <p:cNvPr id="18" name="Image 2" descr="preencoded.png">    </p:cNvPr>
          <p:cNvPicPr>
            <a:picLocks noChangeAspect="1"/>
          </p:cNvPicPr>
          <p:nvPr/>
        </p:nvPicPr>
        <p:blipFill>
          <a:blip r:embed="rId3"/>
          <a:stretch>
            <a:fillRect/>
          </a:stretch>
        </p:blipFill>
        <p:spPr>
          <a:xfrm>
            <a:off x="5061347" y="9105543"/>
            <a:ext cx="4507587" cy="15240"/>
          </a:xfrm>
          <a:prstGeom prst="rect">
            <a:avLst/>
          </a:prstGeom>
        </p:spPr>
      </p:pic>
      <p:sp>
        <p:nvSpPr>
          <p:cNvPr id="19" name="Text 14"/>
          <p:cNvSpPr/>
          <p:nvPr/>
        </p:nvSpPr>
        <p:spPr>
          <a:xfrm>
            <a:off x="5061347" y="9191387"/>
            <a:ext cx="1457801" cy="182166"/>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Service Value Chain</a:t>
            </a:r>
            <a:endParaRPr lang="en-US" sz="1100" dirty="0"/>
          </a:p>
        </p:txBody>
      </p:sp>
      <p:sp>
        <p:nvSpPr>
          <p:cNvPr id="20" name="Text 15"/>
          <p:cNvSpPr/>
          <p:nvPr/>
        </p:nvSpPr>
        <p:spPr>
          <a:xfrm>
            <a:off x="5061347" y="9439989"/>
            <a:ext cx="4507587" cy="177284"/>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Six interconnected activities that transform inputs into outputs</a:t>
            </a:r>
            <a:endParaRPr lang="en-US" sz="850" dirty="0"/>
          </a:p>
        </p:txBody>
      </p:sp>
      <p:sp>
        <p:nvSpPr>
          <p:cNvPr id="21" name="Text 16"/>
          <p:cNvSpPr/>
          <p:nvPr/>
        </p:nvSpPr>
        <p:spPr>
          <a:xfrm>
            <a:off x="9679662" y="8932545"/>
            <a:ext cx="110728" cy="138470"/>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Barlow Light" pitchFamily="34" charset="0"/>
                <a:ea typeface="Barlow Light" pitchFamily="34" charset="-122"/>
                <a:cs typeface="Barlow Light" pitchFamily="34" charset="-120"/>
              </a:rPr>
              <a:t>03</a:t>
            </a:r>
            <a:endParaRPr lang="en-US" sz="850" dirty="0"/>
          </a:p>
        </p:txBody>
      </p:sp>
      <p:pic>
        <p:nvPicPr>
          <p:cNvPr id="22" name="Image 3" descr="preencoded.png">    </p:cNvPr>
          <p:cNvPicPr>
            <a:picLocks noChangeAspect="1"/>
          </p:cNvPicPr>
          <p:nvPr/>
        </p:nvPicPr>
        <p:blipFill>
          <a:blip r:embed="rId4"/>
          <a:stretch>
            <a:fillRect/>
          </a:stretch>
        </p:blipFill>
        <p:spPr>
          <a:xfrm>
            <a:off x="9679662" y="9105543"/>
            <a:ext cx="4507587" cy="15240"/>
          </a:xfrm>
          <a:prstGeom prst="rect">
            <a:avLst/>
          </a:prstGeom>
        </p:spPr>
      </p:pic>
      <p:sp>
        <p:nvSpPr>
          <p:cNvPr id="23" name="Text 17"/>
          <p:cNvSpPr/>
          <p:nvPr/>
        </p:nvSpPr>
        <p:spPr>
          <a:xfrm>
            <a:off x="9679662" y="9191387"/>
            <a:ext cx="1457801" cy="182166"/>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Value</a:t>
            </a:r>
            <a:endParaRPr lang="en-US" sz="1100" dirty="0"/>
          </a:p>
        </p:txBody>
      </p:sp>
      <p:sp>
        <p:nvSpPr>
          <p:cNvPr id="24" name="Text 18"/>
          <p:cNvSpPr/>
          <p:nvPr/>
        </p:nvSpPr>
        <p:spPr>
          <a:xfrm>
            <a:off x="9679662" y="9439989"/>
            <a:ext cx="4507587" cy="177284"/>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Outcomes, benefits, and value delivered to stakeholders</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68179" y="547688"/>
            <a:ext cx="5791081" cy="549593"/>
          </a:xfrm>
          <a:prstGeom prst="rect">
            <a:avLst/>
          </a:prstGeom>
          <a:noFill/>
          <a:ln/>
        </p:spPr>
        <p:txBody>
          <a:bodyPr wrap="none" lIns="0" tIns="0" rIns="0" bIns="0" rtlCol="0" anchor="t"/>
          <a:lstStyle/>
          <a:p>
            <a:pPr algn="l" indent="0" marL="0">
              <a:lnSpc>
                <a:spcPts val="4300"/>
              </a:lnSpc>
              <a:buNone/>
            </a:pPr>
            <a:r>
              <a:rPr lang="en-US" sz="3450" b="1" dirty="0">
                <a:solidFill>
                  <a:srgbClr val="2E3C4E"/>
                </a:solidFill>
                <a:latin typeface="Barlow Bold" pitchFamily="34" charset="0"/>
                <a:ea typeface="Barlow Bold" pitchFamily="34" charset="-122"/>
                <a:cs typeface="Barlow Bold" pitchFamily="34" charset="-120"/>
              </a:rPr>
              <a:t>Service Value Chain Activities</a:t>
            </a:r>
            <a:endParaRPr lang="en-US" sz="3450" dirty="0"/>
          </a:p>
        </p:txBody>
      </p:sp>
      <p:sp>
        <p:nvSpPr>
          <p:cNvPr id="4" name="Text 1"/>
          <p:cNvSpPr/>
          <p:nvPr/>
        </p:nvSpPr>
        <p:spPr>
          <a:xfrm>
            <a:off x="668179" y="1347788"/>
            <a:ext cx="7807643" cy="534352"/>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These six activities are interconnected and can be combined in various ways to create different value streams. Understanding how they work together is crucial for the exam.</a:t>
            </a:r>
            <a:endParaRPr lang="en-US" sz="1300" dirty="0"/>
          </a:p>
        </p:txBody>
      </p:sp>
      <p:pic>
        <p:nvPicPr>
          <p:cNvPr id="5" name="Image 1" descr="preencoded.png">    </p:cNvPr>
          <p:cNvPicPr>
            <a:picLocks noChangeAspect="1"/>
          </p:cNvPicPr>
          <p:nvPr/>
        </p:nvPicPr>
        <p:blipFill>
          <a:blip r:embed="rId2"/>
          <a:stretch>
            <a:fillRect/>
          </a:stretch>
        </p:blipFill>
        <p:spPr>
          <a:xfrm>
            <a:off x="668179" y="2070021"/>
            <a:ext cx="835343" cy="1002387"/>
          </a:xfrm>
          <a:prstGeom prst="rect">
            <a:avLst/>
          </a:prstGeom>
        </p:spPr>
      </p:pic>
      <p:sp>
        <p:nvSpPr>
          <p:cNvPr id="6" name="Text 2"/>
          <p:cNvSpPr/>
          <p:nvPr/>
        </p:nvSpPr>
        <p:spPr>
          <a:xfrm>
            <a:off x="1670566" y="2237065"/>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Plan</a:t>
            </a:r>
            <a:endParaRPr lang="en-US" sz="1700" dirty="0"/>
          </a:p>
        </p:txBody>
      </p:sp>
      <p:sp>
        <p:nvSpPr>
          <p:cNvPr id="7" name="Text 3"/>
          <p:cNvSpPr/>
          <p:nvPr/>
        </p:nvSpPr>
        <p:spPr>
          <a:xfrm>
            <a:off x="1670566" y="2611874"/>
            <a:ext cx="6805255" cy="267176"/>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Ensure shared understanding of vision, current status, and direction</a:t>
            </a:r>
            <a:endParaRPr lang="en-US" sz="1300" dirty="0"/>
          </a:p>
        </p:txBody>
      </p:sp>
      <p:pic>
        <p:nvPicPr>
          <p:cNvPr id="8" name="Image 2" descr="preencoded.png">    </p:cNvPr>
          <p:cNvPicPr>
            <a:picLocks noChangeAspect="1"/>
          </p:cNvPicPr>
          <p:nvPr/>
        </p:nvPicPr>
        <p:blipFill>
          <a:blip r:embed="rId3"/>
          <a:stretch>
            <a:fillRect/>
          </a:stretch>
        </p:blipFill>
        <p:spPr>
          <a:xfrm>
            <a:off x="668179" y="3072408"/>
            <a:ext cx="835343" cy="1002387"/>
          </a:xfrm>
          <a:prstGeom prst="rect">
            <a:avLst/>
          </a:prstGeom>
        </p:spPr>
      </p:pic>
      <p:sp>
        <p:nvSpPr>
          <p:cNvPr id="9" name="Text 4"/>
          <p:cNvSpPr/>
          <p:nvPr/>
        </p:nvSpPr>
        <p:spPr>
          <a:xfrm>
            <a:off x="1670566" y="3239452"/>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Design &amp; Transition</a:t>
            </a:r>
            <a:endParaRPr lang="en-US" sz="1700" dirty="0"/>
          </a:p>
        </p:txBody>
      </p:sp>
      <p:sp>
        <p:nvSpPr>
          <p:cNvPr id="10" name="Text 5"/>
          <p:cNvSpPr/>
          <p:nvPr/>
        </p:nvSpPr>
        <p:spPr>
          <a:xfrm>
            <a:off x="1670566" y="3614261"/>
            <a:ext cx="6805255" cy="267176"/>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Ensure products and services meet stakeholder expectations</a:t>
            </a:r>
            <a:endParaRPr lang="en-US" sz="1300" dirty="0"/>
          </a:p>
        </p:txBody>
      </p:sp>
      <p:pic>
        <p:nvPicPr>
          <p:cNvPr id="11" name="Image 3" descr="preencoded.png">    </p:cNvPr>
          <p:cNvPicPr>
            <a:picLocks noChangeAspect="1"/>
          </p:cNvPicPr>
          <p:nvPr/>
        </p:nvPicPr>
        <p:blipFill>
          <a:blip r:embed="rId4"/>
          <a:stretch>
            <a:fillRect/>
          </a:stretch>
        </p:blipFill>
        <p:spPr>
          <a:xfrm>
            <a:off x="668179" y="4074795"/>
            <a:ext cx="835343" cy="1002387"/>
          </a:xfrm>
          <a:prstGeom prst="rect">
            <a:avLst/>
          </a:prstGeom>
        </p:spPr>
      </p:pic>
      <p:sp>
        <p:nvSpPr>
          <p:cNvPr id="12" name="Text 6"/>
          <p:cNvSpPr/>
          <p:nvPr/>
        </p:nvSpPr>
        <p:spPr>
          <a:xfrm>
            <a:off x="1670566" y="4241840"/>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Deliver &amp; Support</a:t>
            </a:r>
            <a:endParaRPr lang="en-US" sz="1700" dirty="0"/>
          </a:p>
        </p:txBody>
      </p:sp>
      <p:sp>
        <p:nvSpPr>
          <p:cNvPr id="13" name="Text 7"/>
          <p:cNvSpPr/>
          <p:nvPr/>
        </p:nvSpPr>
        <p:spPr>
          <a:xfrm>
            <a:off x="1670566" y="4616648"/>
            <a:ext cx="6805255" cy="267176"/>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Ensure services are delivered and supported to agreed specifications</a:t>
            </a:r>
            <a:endParaRPr lang="en-US" sz="1300" dirty="0"/>
          </a:p>
        </p:txBody>
      </p:sp>
      <p:sp>
        <p:nvSpPr>
          <p:cNvPr id="14" name="Shape 8"/>
          <p:cNvSpPr/>
          <p:nvPr/>
        </p:nvSpPr>
        <p:spPr>
          <a:xfrm>
            <a:off x="668179" y="5265063"/>
            <a:ext cx="3820239" cy="1258491"/>
          </a:xfrm>
          <a:prstGeom prst="roundRect">
            <a:avLst>
              <a:gd name="adj" fmla="val 19913"/>
            </a:avLst>
          </a:prstGeom>
          <a:solidFill>
            <a:srgbClr val="D4E9F7"/>
          </a:solidFill>
          <a:ln w="7620">
            <a:solidFill>
              <a:srgbClr val="BACFDD"/>
            </a:solidFill>
            <a:prstDash val="solid"/>
          </a:ln>
        </p:spPr>
      </p:sp>
      <p:sp>
        <p:nvSpPr>
          <p:cNvPr id="15" name="Text 9"/>
          <p:cNvSpPr/>
          <p:nvPr/>
        </p:nvSpPr>
        <p:spPr>
          <a:xfrm>
            <a:off x="842843" y="5439728"/>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Improve</a:t>
            </a:r>
            <a:endParaRPr lang="en-US" sz="1700" dirty="0"/>
          </a:p>
        </p:txBody>
      </p:sp>
      <p:sp>
        <p:nvSpPr>
          <p:cNvPr id="16" name="Text 10"/>
          <p:cNvSpPr/>
          <p:nvPr/>
        </p:nvSpPr>
        <p:spPr>
          <a:xfrm>
            <a:off x="842843" y="5814536"/>
            <a:ext cx="3470910" cy="534352"/>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Ensure continual improvement of products, services, and practices</a:t>
            </a:r>
            <a:endParaRPr lang="en-US" sz="1300" dirty="0"/>
          </a:p>
        </p:txBody>
      </p:sp>
      <p:sp>
        <p:nvSpPr>
          <p:cNvPr id="17" name="Shape 11"/>
          <p:cNvSpPr/>
          <p:nvPr/>
        </p:nvSpPr>
        <p:spPr>
          <a:xfrm>
            <a:off x="4655463" y="5265063"/>
            <a:ext cx="3820358" cy="1258491"/>
          </a:xfrm>
          <a:prstGeom prst="roundRect">
            <a:avLst>
              <a:gd name="adj" fmla="val 19913"/>
            </a:avLst>
          </a:prstGeom>
          <a:solidFill>
            <a:srgbClr val="D4E9F7"/>
          </a:solidFill>
          <a:ln w="7620">
            <a:solidFill>
              <a:srgbClr val="BACFDD"/>
            </a:solidFill>
            <a:prstDash val="solid"/>
          </a:ln>
        </p:spPr>
      </p:sp>
      <p:sp>
        <p:nvSpPr>
          <p:cNvPr id="18" name="Text 12"/>
          <p:cNvSpPr/>
          <p:nvPr/>
        </p:nvSpPr>
        <p:spPr>
          <a:xfrm>
            <a:off x="4830128" y="5439728"/>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Engage</a:t>
            </a:r>
            <a:endParaRPr lang="en-US" sz="1700" dirty="0"/>
          </a:p>
        </p:txBody>
      </p:sp>
      <p:sp>
        <p:nvSpPr>
          <p:cNvPr id="19" name="Text 13"/>
          <p:cNvSpPr/>
          <p:nvPr/>
        </p:nvSpPr>
        <p:spPr>
          <a:xfrm>
            <a:off x="4830128" y="5814536"/>
            <a:ext cx="3471029" cy="534352"/>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Provide good understanding of stakeholder needs and transparency</a:t>
            </a:r>
            <a:endParaRPr lang="en-US" sz="1300" dirty="0"/>
          </a:p>
        </p:txBody>
      </p:sp>
      <p:sp>
        <p:nvSpPr>
          <p:cNvPr id="20" name="Shape 14"/>
          <p:cNvSpPr/>
          <p:nvPr/>
        </p:nvSpPr>
        <p:spPr>
          <a:xfrm>
            <a:off x="668179" y="6690598"/>
            <a:ext cx="7807643" cy="991314"/>
          </a:xfrm>
          <a:prstGeom prst="roundRect">
            <a:avLst>
              <a:gd name="adj" fmla="val 25280"/>
            </a:avLst>
          </a:prstGeom>
          <a:solidFill>
            <a:srgbClr val="D4E9F7"/>
          </a:solidFill>
          <a:ln w="7620">
            <a:solidFill>
              <a:srgbClr val="BACFDD"/>
            </a:solidFill>
            <a:prstDash val="solid"/>
          </a:ln>
        </p:spPr>
      </p:sp>
      <p:sp>
        <p:nvSpPr>
          <p:cNvPr id="21" name="Text 15"/>
          <p:cNvSpPr/>
          <p:nvPr/>
        </p:nvSpPr>
        <p:spPr>
          <a:xfrm>
            <a:off x="842843" y="6865263"/>
            <a:ext cx="2198251" cy="274677"/>
          </a:xfrm>
          <a:prstGeom prst="rect">
            <a:avLst/>
          </a:prstGeom>
          <a:noFill/>
          <a:ln/>
        </p:spPr>
        <p:txBody>
          <a:bodyPr wrap="none" lIns="0" tIns="0" rIns="0" bIns="0" rtlCol="0" anchor="t"/>
          <a:lstStyle/>
          <a:p>
            <a:pPr algn="l" indent="0" marL="0">
              <a:lnSpc>
                <a:spcPts val="2150"/>
              </a:lnSpc>
              <a:buNone/>
            </a:pPr>
            <a:r>
              <a:rPr lang="en-US" sz="1700" b="1" dirty="0">
                <a:solidFill>
                  <a:srgbClr val="384653"/>
                </a:solidFill>
                <a:latin typeface="Barlow Bold" pitchFamily="34" charset="0"/>
                <a:ea typeface="Barlow Bold" pitchFamily="34" charset="-122"/>
                <a:cs typeface="Barlow Bold" pitchFamily="34" charset="-120"/>
              </a:rPr>
              <a:t>Obtain/Build</a:t>
            </a:r>
            <a:endParaRPr lang="en-US" sz="1700" dirty="0"/>
          </a:p>
        </p:txBody>
      </p:sp>
      <p:sp>
        <p:nvSpPr>
          <p:cNvPr id="22" name="Text 16"/>
          <p:cNvSpPr/>
          <p:nvPr/>
        </p:nvSpPr>
        <p:spPr>
          <a:xfrm>
            <a:off x="842843" y="7240072"/>
            <a:ext cx="7458313" cy="267176"/>
          </a:xfrm>
          <a:prstGeom prst="rect">
            <a:avLst/>
          </a:prstGeom>
          <a:noFill/>
          <a:ln/>
        </p:spPr>
        <p:txBody>
          <a:bodyPr wrap="non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Ensure service components are available when needed</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79966" y="618768"/>
            <a:ext cx="5710357" cy="559118"/>
          </a:xfrm>
          <a:prstGeom prst="rect">
            <a:avLst/>
          </a:prstGeom>
          <a:noFill/>
          <a:ln/>
        </p:spPr>
        <p:txBody>
          <a:bodyPr wrap="none" lIns="0" tIns="0" rIns="0" bIns="0" rtlCol="0" anchor="t"/>
          <a:lstStyle/>
          <a:p>
            <a:pPr algn="l" indent="0" marL="0">
              <a:lnSpc>
                <a:spcPts val="4400"/>
              </a:lnSpc>
              <a:buNone/>
            </a:pPr>
            <a:r>
              <a:rPr lang="en-US" sz="3500" b="1" dirty="0">
                <a:solidFill>
                  <a:srgbClr val="2E3C4E"/>
                </a:solidFill>
                <a:latin typeface="Barlow Bold" pitchFamily="34" charset="0"/>
                <a:ea typeface="Barlow Bold" pitchFamily="34" charset="-122"/>
                <a:cs typeface="Barlow Bold" pitchFamily="34" charset="-120"/>
              </a:rPr>
              <a:t>Critical ITIL Practices - Part 1</a:t>
            </a:r>
            <a:endParaRPr lang="en-US" sz="3500" dirty="0"/>
          </a:p>
        </p:txBody>
      </p:sp>
      <p:sp>
        <p:nvSpPr>
          <p:cNvPr id="4" name="Text 1"/>
          <p:cNvSpPr/>
          <p:nvPr/>
        </p:nvSpPr>
        <p:spPr>
          <a:xfrm>
            <a:off x="679966" y="1432798"/>
            <a:ext cx="7784068" cy="543878"/>
          </a:xfrm>
          <a:prstGeom prst="rect">
            <a:avLst/>
          </a:prstGeom>
          <a:noFill/>
          <a:ln/>
        </p:spPr>
        <p:txBody>
          <a:bodyPr wrap="square" lIns="0" tIns="0" rIns="0" bIns="0" rtlCol="0" anchor="t"/>
          <a:lstStyle/>
          <a:p>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These practices scored lowest in your assessment. Focus on understanding their </a:t>
            </a:r>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purpose</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and </a:t>
            </a:r>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key terms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for each practice.</a:t>
            </a:r>
            <a:endParaRPr lang="en-US" sz="1300" dirty="0"/>
          </a:p>
        </p:txBody>
      </p:sp>
      <p:sp>
        <p:nvSpPr>
          <p:cNvPr id="5" name="Shape 2"/>
          <p:cNvSpPr/>
          <p:nvPr/>
        </p:nvSpPr>
        <p:spPr>
          <a:xfrm>
            <a:off x="679966" y="2167890"/>
            <a:ext cx="3807023" cy="2772489"/>
          </a:xfrm>
          <a:prstGeom prst="roundRect">
            <a:avLst>
              <a:gd name="adj" fmla="val 3958"/>
            </a:avLst>
          </a:prstGeom>
          <a:solidFill>
            <a:srgbClr val="FFFFFF"/>
          </a:solidFill>
          <a:ln w="22860">
            <a:solidFill>
              <a:srgbClr val="BACFDD"/>
            </a:solidFill>
            <a:prstDash val="solid"/>
          </a:ln>
        </p:spPr>
      </p:sp>
      <p:pic>
        <p:nvPicPr>
          <p:cNvPr id="6" name="Image 1" descr="preencoded.png">    </p:cNvPr>
          <p:cNvPicPr>
            <a:picLocks noChangeAspect="1"/>
          </p:cNvPicPr>
          <p:nvPr/>
        </p:nvPicPr>
        <p:blipFill>
          <a:blip r:embed="rId2"/>
          <a:stretch>
            <a:fillRect/>
          </a:stretch>
        </p:blipFill>
        <p:spPr>
          <a:xfrm>
            <a:off x="657106" y="2167890"/>
            <a:ext cx="91440" cy="2772489"/>
          </a:xfrm>
          <a:prstGeom prst="rect">
            <a:avLst/>
          </a:prstGeom>
        </p:spPr>
      </p:pic>
      <p:sp>
        <p:nvSpPr>
          <p:cNvPr id="7" name="Text 3"/>
          <p:cNvSpPr/>
          <p:nvPr/>
        </p:nvSpPr>
        <p:spPr>
          <a:xfrm>
            <a:off x="941308" y="2360652"/>
            <a:ext cx="2236708" cy="279559"/>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Incident Management</a:t>
            </a:r>
            <a:endParaRPr lang="en-US" sz="1750" dirty="0"/>
          </a:p>
        </p:txBody>
      </p:sp>
      <p:sp>
        <p:nvSpPr>
          <p:cNvPr id="8" name="Text 4"/>
          <p:cNvSpPr/>
          <p:nvPr/>
        </p:nvSpPr>
        <p:spPr>
          <a:xfrm>
            <a:off x="941308" y="2742128"/>
            <a:ext cx="3352919" cy="815816"/>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Purpose:</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Minimize negative impact of incidents by restoring normal service operation as quickly as possible.</a:t>
            </a:r>
            <a:endParaRPr lang="en-US" sz="1300" dirty="0"/>
          </a:p>
        </p:txBody>
      </p:sp>
      <p:sp>
        <p:nvSpPr>
          <p:cNvPr id="9" name="Text 5"/>
          <p:cNvSpPr/>
          <p:nvPr/>
        </p:nvSpPr>
        <p:spPr>
          <a:xfrm>
            <a:off x="941308" y="3659862"/>
            <a:ext cx="3352919" cy="543878"/>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Key Terms: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Incident, Major incident, Incident model, Workaround</a:t>
            </a:r>
            <a:endParaRPr lang="en-US" sz="1300" dirty="0"/>
          </a:p>
        </p:txBody>
      </p:sp>
      <p:sp>
        <p:nvSpPr>
          <p:cNvPr id="10" name="Shape 6"/>
          <p:cNvSpPr/>
          <p:nvPr/>
        </p:nvSpPr>
        <p:spPr>
          <a:xfrm>
            <a:off x="4656892" y="2167890"/>
            <a:ext cx="3807143" cy="2772489"/>
          </a:xfrm>
          <a:prstGeom prst="roundRect">
            <a:avLst>
              <a:gd name="adj" fmla="val 3958"/>
            </a:avLst>
          </a:prstGeom>
          <a:solidFill>
            <a:srgbClr val="FFFFFF"/>
          </a:solidFill>
          <a:ln w="22860">
            <a:solidFill>
              <a:srgbClr val="BACFDD"/>
            </a:solidFill>
            <a:prstDash val="solid"/>
          </a:ln>
        </p:spPr>
      </p:sp>
      <p:pic>
        <p:nvPicPr>
          <p:cNvPr id="11" name="Image 2" descr="preencoded.png">    </p:cNvPr>
          <p:cNvPicPr>
            <a:picLocks noChangeAspect="1"/>
          </p:cNvPicPr>
          <p:nvPr/>
        </p:nvPicPr>
        <p:blipFill>
          <a:blip r:embed="rId3"/>
          <a:stretch>
            <a:fillRect/>
          </a:stretch>
        </p:blipFill>
        <p:spPr>
          <a:xfrm>
            <a:off x="4634032" y="2167890"/>
            <a:ext cx="91440" cy="2772489"/>
          </a:xfrm>
          <a:prstGeom prst="rect">
            <a:avLst/>
          </a:prstGeom>
        </p:spPr>
      </p:pic>
      <p:sp>
        <p:nvSpPr>
          <p:cNvPr id="12" name="Text 7"/>
          <p:cNvSpPr/>
          <p:nvPr/>
        </p:nvSpPr>
        <p:spPr>
          <a:xfrm>
            <a:off x="4918234" y="2360652"/>
            <a:ext cx="2236708" cy="279559"/>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Problem Management</a:t>
            </a:r>
            <a:endParaRPr lang="en-US" sz="1750" dirty="0"/>
          </a:p>
        </p:txBody>
      </p:sp>
      <p:sp>
        <p:nvSpPr>
          <p:cNvPr id="13" name="Text 8"/>
          <p:cNvSpPr/>
          <p:nvPr/>
        </p:nvSpPr>
        <p:spPr>
          <a:xfrm>
            <a:off x="4918234" y="2742128"/>
            <a:ext cx="3353038" cy="1359694"/>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Purpose:</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Reduce likelihood and impact of incidents by identifying actual and potential causes and managing workarounds and known errors.</a:t>
            </a:r>
            <a:endParaRPr lang="en-US" sz="1300" dirty="0"/>
          </a:p>
        </p:txBody>
      </p:sp>
      <p:sp>
        <p:nvSpPr>
          <p:cNvPr id="14" name="Text 9"/>
          <p:cNvSpPr/>
          <p:nvPr/>
        </p:nvSpPr>
        <p:spPr>
          <a:xfrm>
            <a:off x="4918234" y="4203740"/>
            <a:ext cx="3353038" cy="543878"/>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Key Terms: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Problem, Known error, Error control, Problem model</a:t>
            </a:r>
            <a:endParaRPr lang="en-US" sz="1300" dirty="0"/>
          </a:p>
        </p:txBody>
      </p:sp>
      <p:sp>
        <p:nvSpPr>
          <p:cNvPr id="15" name="Shape 10"/>
          <p:cNvSpPr/>
          <p:nvPr/>
        </p:nvSpPr>
        <p:spPr>
          <a:xfrm>
            <a:off x="679966" y="5110282"/>
            <a:ext cx="3807023" cy="2500551"/>
          </a:xfrm>
          <a:prstGeom prst="roundRect">
            <a:avLst>
              <a:gd name="adj" fmla="val 4388"/>
            </a:avLst>
          </a:prstGeom>
          <a:solidFill>
            <a:srgbClr val="FFFFFF"/>
          </a:solidFill>
          <a:ln w="22860">
            <a:solidFill>
              <a:srgbClr val="BACFDD"/>
            </a:solidFill>
            <a:prstDash val="solid"/>
          </a:ln>
        </p:spPr>
      </p:sp>
      <p:pic>
        <p:nvPicPr>
          <p:cNvPr id="16" name="Image 3" descr="preencoded.png">    </p:cNvPr>
          <p:cNvPicPr>
            <a:picLocks noChangeAspect="1"/>
          </p:cNvPicPr>
          <p:nvPr/>
        </p:nvPicPr>
        <p:blipFill>
          <a:blip r:embed="rId4"/>
          <a:stretch>
            <a:fillRect/>
          </a:stretch>
        </p:blipFill>
        <p:spPr>
          <a:xfrm>
            <a:off x="657106" y="5110282"/>
            <a:ext cx="91440" cy="2500551"/>
          </a:xfrm>
          <a:prstGeom prst="rect">
            <a:avLst/>
          </a:prstGeom>
        </p:spPr>
      </p:pic>
      <p:sp>
        <p:nvSpPr>
          <p:cNvPr id="17" name="Text 11"/>
          <p:cNvSpPr/>
          <p:nvPr/>
        </p:nvSpPr>
        <p:spPr>
          <a:xfrm>
            <a:off x="941308" y="5303044"/>
            <a:ext cx="2236708" cy="279559"/>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Change Management</a:t>
            </a:r>
            <a:endParaRPr lang="en-US" sz="1750" dirty="0"/>
          </a:p>
        </p:txBody>
      </p:sp>
      <p:sp>
        <p:nvSpPr>
          <p:cNvPr id="18" name="Text 12"/>
          <p:cNvSpPr/>
          <p:nvPr/>
        </p:nvSpPr>
        <p:spPr>
          <a:xfrm>
            <a:off x="941308" y="5684520"/>
            <a:ext cx="3352919" cy="1087755"/>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Purpose:</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Maximize number of successful service and product changes by ensuring risks are properly assessed and changes are authorized.</a:t>
            </a:r>
            <a:endParaRPr lang="en-US" sz="1300" dirty="0"/>
          </a:p>
        </p:txBody>
      </p:sp>
      <p:sp>
        <p:nvSpPr>
          <p:cNvPr id="19" name="Text 13"/>
          <p:cNvSpPr/>
          <p:nvPr/>
        </p:nvSpPr>
        <p:spPr>
          <a:xfrm>
            <a:off x="941308" y="6874193"/>
            <a:ext cx="3352919" cy="543878"/>
          </a:xfrm>
          <a:prstGeom prst="rect">
            <a:avLst/>
          </a:prstGeom>
          <a:noFill/>
          <a:ln/>
        </p:spPr>
        <p:txBody>
          <a:bodyPr wrap="square" lIns="0" tIns="0" rIns="0" bIns="0" rtlCol="0" anchor="t"/>
          <a:lstStyle/>
          <a:p>
            <a:pPr algn="l" indent="0" marL="0">
              <a:lnSpc>
                <a:spcPts val="2100"/>
              </a:lnSpc>
              <a:buNone/>
            </a:pPr>
            <a:r>
              <a:rPr lang="en-US" sz="1300" b="1" dirty="0">
                <a:solidFill>
                  <a:srgbClr val="384653"/>
                </a:solidFill>
                <a:latin typeface="Montserrat" pitchFamily="34" charset="0"/>
                <a:ea typeface="Montserrat" pitchFamily="34" charset="-122"/>
                <a:cs typeface="Montserrat" pitchFamily="34" charset="-120"/>
              </a:rPr>
              <a:t>Key Terms:</a:t>
            </a:r>
            <a:pPr algn="l" indent="0" marL="0">
              <a:lnSpc>
                <a:spcPts val="2100"/>
              </a:lnSpc>
              <a:buNone/>
            </a:pPr>
            <a:r>
              <a:rPr lang="en-US" sz="1300" dirty="0">
                <a:solidFill>
                  <a:srgbClr val="384653"/>
                </a:solidFill>
                <a:latin typeface="Montserrat" pitchFamily="34" charset="0"/>
                <a:ea typeface="Montserrat" pitchFamily="34" charset="-122"/>
                <a:cs typeface="Montserrat" pitchFamily="34" charset="-120"/>
              </a:rPr>
              <a:t> Change, Change authority, Change model, Emergency change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070378"/>
            <a:ext cx="6472952" cy="623530"/>
          </a:xfrm>
          <a:prstGeom prst="rect">
            <a:avLst/>
          </a:prstGeom>
          <a:noFill/>
          <a:ln/>
        </p:spPr>
        <p:txBody>
          <a:bodyPr wrap="none" lIns="0" tIns="0" rIns="0" bIns="0" rtlCol="0" anchor="t"/>
          <a:lstStyle/>
          <a:p>
            <a:pPr algn="l" indent="0" marL="0">
              <a:lnSpc>
                <a:spcPts val="4900"/>
              </a:lnSpc>
              <a:buNone/>
            </a:pPr>
            <a:r>
              <a:rPr lang="en-US" sz="3900" b="1" dirty="0">
                <a:solidFill>
                  <a:srgbClr val="2E3C4E"/>
                </a:solidFill>
                <a:latin typeface="Barlow Bold" pitchFamily="34" charset="0"/>
                <a:ea typeface="Barlow Bold" pitchFamily="34" charset="-122"/>
                <a:cs typeface="Barlow Bold" pitchFamily="34" charset="-120"/>
              </a:rPr>
              <a:t>Critical ITIL Practices - Part 2</a:t>
            </a:r>
            <a:endParaRPr lang="en-US" sz="3900" dirty="0"/>
          </a:p>
        </p:txBody>
      </p:sp>
      <p:pic>
        <p:nvPicPr>
          <p:cNvPr id="3" name="Image 0" descr="preencoded.png">    </p:cNvPr>
          <p:cNvPicPr>
            <a:picLocks noChangeAspect="1"/>
          </p:cNvPicPr>
          <p:nvPr/>
        </p:nvPicPr>
        <p:blipFill>
          <a:blip r:embed="rId1"/>
          <a:stretch>
            <a:fillRect/>
          </a:stretch>
        </p:blipFill>
        <p:spPr>
          <a:xfrm>
            <a:off x="758309" y="3073003"/>
            <a:ext cx="473869" cy="473869"/>
          </a:xfrm>
          <a:prstGeom prst="rect">
            <a:avLst/>
          </a:prstGeom>
        </p:spPr>
      </p:pic>
      <p:sp>
        <p:nvSpPr>
          <p:cNvPr id="4" name="Text 1"/>
          <p:cNvSpPr/>
          <p:nvPr/>
        </p:nvSpPr>
        <p:spPr>
          <a:xfrm>
            <a:off x="1469112" y="3185517"/>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Service Desk</a:t>
            </a:r>
            <a:endParaRPr lang="en-US" sz="1950" dirty="0"/>
          </a:p>
        </p:txBody>
      </p:sp>
      <p:sp>
        <p:nvSpPr>
          <p:cNvPr id="5" name="Text 2"/>
          <p:cNvSpPr/>
          <p:nvPr/>
        </p:nvSpPr>
        <p:spPr>
          <a:xfrm>
            <a:off x="1469112" y="3610928"/>
            <a:ext cx="3502462" cy="1213009"/>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Purpose: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Capture demand for incident resolution and service requests, and provide a single point of contact.</a:t>
            </a:r>
            <a:endParaRPr lang="en-US" sz="1450" dirty="0"/>
          </a:p>
        </p:txBody>
      </p:sp>
      <p:sp>
        <p:nvSpPr>
          <p:cNvPr id="6" name="Text 3"/>
          <p:cNvSpPr/>
          <p:nvPr/>
        </p:nvSpPr>
        <p:spPr>
          <a:xfrm>
            <a:off x="1469112" y="4937641"/>
            <a:ext cx="3502462"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Key Terms: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Service desk, Self-service, Service request fulfillment</a:t>
            </a:r>
            <a:endParaRPr lang="en-US" sz="1450" dirty="0"/>
          </a:p>
        </p:txBody>
      </p:sp>
      <p:pic>
        <p:nvPicPr>
          <p:cNvPr id="7" name="Image 1" descr="preencoded.png">    </p:cNvPr>
          <p:cNvPicPr>
            <a:picLocks noChangeAspect="1"/>
          </p:cNvPicPr>
          <p:nvPr/>
        </p:nvPicPr>
        <p:blipFill>
          <a:blip r:embed="rId2"/>
          <a:stretch>
            <a:fillRect/>
          </a:stretch>
        </p:blipFill>
        <p:spPr>
          <a:xfrm>
            <a:off x="5208508" y="3073003"/>
            <a:ext cx="473869" cy="473869"/>
          </a:xfrm>
          <a:prstGeom prst="rect">
            <a:avLst/>
          </a:prstGeom>
        </p:spPr>
      </p:pic>
      <p:sp>
        <p:nvSpPr>
          <p:cNvPr id="8" name="Text 4"/>
          <p:cNvSpPr/>
          <p:nvPr/>
        </p:nvSpPr>
        <p:spPr>
          <a:xfrm>
            <a:off x="5919311" y="3185517"/>
            <a:ext cx="3502462" cy="623411"/>
          </a:xfrm>
          <a:prstGeom prst="rect">
            <a:avLst/>
          </a:prstGeom>
          <a:noFill/>
          <a:ln/>
        </p:spPr>
        <p:txBody>
          <a:bodyPr wrap="squar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Service Configuration Management</a:t>
            </a:r>
            <a:endParaRPr lang="en-US" sz="1950" dirty="0"/>
          </a:p>
        </p:txBody>
      </p:sp>
      <p:sp>
        <p:nvSpPr>
          <p:cNvPr id="9" name="Text 5"/>
          <p:cNvSpPr/>
          <p:nvPr/>
        </p:nvSpPr>
        <p:spPr>
          <a:xfrm>
            <a:off x="5919311" y="3922633"/>
            <a:ext cx="3502462" cy="1213009"/>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Purpose: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Ensure accurate and reliable information about configuration items and their relationships is available.</a:t>
            </a:r>
            <a:endParaRPr lang="en-US" sz="1450" dirty="0"/>
          </a:p>
        </p:txBody>
      </p:sp>
      <p:sp>
        <p:nvSpPr>
          <p:cNvPr id="10" name="Text 6"/>
          <p:cNvSpPr/>
          <p:nvPr/>
        </p:nvSpPr>
        <p:spPr>
          <a:xfrm>
            <a:off x="5919311" y="5249347"/>
            <a:ext cx="3502462" cy="909757"/>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Key Terms: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Configuration item (CI), Configuration management system (CMS), Baseline</a:t>
            </a:r>
            <a:endParaRPr lang="en-US" sz="1450" dirty="0"/>
          </a:p>
        </p:txBody>
      </p:sp>
      <p:pic>
        <p:nvPicPr>
          <p:cNvPr id="11" name="Image 2" descr="preencoded.png">    </p:cNvPr>
          <p:cNvPicPr>
            <a:picLocks noChangeAspect="1"/>
          </p:cNvPicPr>
          <p:nvPr/>
        </p:nvPicPr>
        <p:blipFill>
          <a:blip r:embed="rId3"/>
          <a:stretch>
            <a:fillRect/>
          </a:stretch>
        </p:blipFill>
        <p:spPr>
          <a:xfrm>
            <a:off x="9658707" y="3073003"/>
            <a:ext cx="473869" cy="473869"/>
          </a:xfrm>
          <a:prstGeom prst="rect">
            <a:avLst/>
          </a:prstGeom>
        </p:spPr>
      </p:pic>
      <p:sp>
        <p:nvSpPr>
          <p:cNvPr id="12" name="Text 7"/>
          <p:cNvSpPr/>
          <p:nvPr/>
        </p:nvSpPr>
        <p:spPr>
          <a:xfrm>
            <a:off x="10369510" y="3185517"/>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384653"/>
                </a:solidFill>
                <a:latin typeface="Barlow Bold" pitchFamily="34" charset="0"/>
                <a:ea typeface="Barlow Bold" pitchFamily="34" charset="-122"/>
                <a:cs typeface="Barlow Bold" pitchFamily="34" charset="-120"/>
              </a:rPr>
              <a:t>Release Management</a:t>
            </a:r>
            <a:endParaRPr lang="en-US" sz="1950" dirty="0"/>
          </a:p>
        </p:txBody>
      </p:sp>
      <p:sp>
        <p:nvSpPr>
          <p:cNvPr id="13" name="Text 8"/>
          <p:cNvSpPr/>
          <p:nvPr/>
        </p:nvSpPr>
        <p:spPr>
          <a:xfrm>
            <a:off x="10369510" y="3610928"/>
            <a:ext cx="3502581" cy="909757"/>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Purpose:</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Make new and changed services and features available for use.</a:t>
            </a:r>
            <a:endParaRPr lang="en-US" sz="1450" dirty="0"/>
          </a:p>
        </p:txBody>
      </p:sp>
      <p:sp>
        <p:nvSpPr>
          <p:cNvPr id="14" name="Text 9"/>
          <p:cNvSpPr/>
          <p:nvPr/>
        </p:nvSpPr>
        <p:spPr>
          <a:xfrm>
            <a:off x="10369510" y="4634389"/>
            <a:ext cx="3502581" cy="606504"/>
          </a:xfrm>
          <a:prstGeom prst="rect">
            <a:avLst/>
          </a:prstGeom>
          <a:noFill/>
          <a:ln/>
        </p:spPr>
        <p:txBody>
          <a:bodyPr wrap="square" lIns="0" tIns="0" rIns="0" bIns="0" rtlCol="0" anchor="t"/>
          <a:lstStyle/>
          <a:p>
            <a:pPr algn="l" indent="0" marL="0">
              <a:lnSpc>
                <a:spcPts val="2350"/>
              </a:lnSpc>
              <a:buNone/>
            </a:pPr>
            <a:r>
              <a:rPr lang="en-US" sz="1450" b="1" dirty="0">
                <a:solidFill>
                  <a:srgbClr val="384653"/>
                </a:solidFill>
                <a:latin typeface="Montserrat" pitchFamily="34" charset="0"/>
                <a:ea typeface="Montserrat" pitchFamily="34" charset="-122"/>
                <a:cs typeface="Montserrat" pitchFamily="34" charset="-120"/>
              </a:rPr>
              <a:t>Key Terms:</a:t>
            </a:r>
            <a:pPr algn="l" indent="0" marL="0">
              <a:lnSpc>
                <a:spcPts val="2350"/>
              </a:lnSpc>
              <a:buNone/>
            </a:pPr>
            <a:r>
              <a:rPr lang="en-US" sz="1450" dirty="0">
                <a:solidFill>
                  <a:srgbClr val="384653"/>
                </a:solidFill>
                <a:latin typeface="Montserrat" pitchFamily="34" charset="0"/>
                <a:ea typeface="Montserrat" pitchFamily="34" charset="-122"/>
                <a:cs typeface="Montserrat" pitchFamily="34" charset="-120"/>
              </a:rPr>
              <a:t> Release, Release model, Release package, Deployment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2025-09-23T11:59:10Z</dcterms:created>
  <dcterms:modified xsi:type="dcterms:W3CDTF">2025-09-23T11:59:10Z</dcterms:modified>
</cp:coreProperties>
</file>